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8" autoAdjust="0"/>
    <p:restoredTop sz="96344" autoAdjust="0"/>
  </p:normalViewPr>
  <p:slideViewPr>
    <p:cSldViewPr>
      <p:cViewPr varScale="1">
        <p:scale>
          <a:sx n="180" d="100"/>
          <a:sy n="180" d="100"/>
        </p:scale>
        <p:origin x="236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502CEAF8-7AFB-406F-9FAF-687B9D7084AE}" type="datetimeFigureOut">
              <a:rPr lang="en-GB"/>
              <a:pPr>
                <a:defRPr/>
              </a:pPr>
              <a:t>21/02/2020</a:t>
            </a:fld>
            <a:endParaRPr lang="en-GB"/>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GB"/>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9CC7439-F632-4A69-904D-A49D0C78BE7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B0FABDC-B8A3-4605-BD89-6AD1501B8211}" type="datetimeFigureOut">
              <a:rPr lang="en-GB"/>
              <a:pPr>
                <a:defRPr/>
              </a:pPr>
              <a:t>21/02/2020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AD3FA10-993F-4FDB-BB30-E5782628467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775B8C1-8C5F-43F2-9A55-CB081435F101}" type="datetimeFigureOut">
              <a:rPr lang="en-GB"/>
              <a:pPr>
                <a:defRPr/>
              </a:pPr>
              <a:t>21/02/2020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2F91EE0D-A322-4347-A292-E2D29A78024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99FD88E2-BC54-4796-AE3D-862E76704B51}" type="datetimeFigureOut">
              <a:rPr lang="en-GB"/>
              <a:pPr>
                <a:defRPr/>
              </a:pPr>
              <a:t>21/02/2020</a:t>
            </a:fld>
            <a:endParaRPr lang="en-GB"/>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CFA460-2C41-4835-BA39-36116AD4C8C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DA853808-F6A4-4BAA-9BF8-E685B557B14B}" type="datetimeFigureOut">
              <a:rPr lang="en-GB"/>
              <a:pPr>
                <a:defRPr/>
              </a:pPr>
              <a:t>21/02/2020</a:t>
            </a:fld>
            <a:endParaRPr lang="en-GB"/>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GB"/>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8B732B87-D540-421D-8EE7-F985B99981B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F178228-C3BF-4BC9-A555-D9651BF1709D}" type="datetimeFigureOut">
              <a:rPr lang="en-GB"/>
              <a:pPr>
                <a:defRPr/>
              </a:pPr>
              <a:t>21/02/2020</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49BA385A-38EC-469B-9F25-460DE6439D3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88D98B0B-90F5-46AA-865D-B1D66D47471B}" type="datetimeFigureOut">
              <a:rPr lang="en-GB"/>
              <a:pPr>
                <a:defRPr/>
              </a:pPr>
              <a:t>21/02/2020</a:t>
            </a:fld>
            <a:endParaRPr lang="en-GB"/>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C42AF66E-8789-4036-ADA4-2716A8088453}"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0AD26CBB-C61C-4FEE-A399-440FD39A5104}" type="datetimeFigureOut">
              <a:rPr lang="en-GB"/>
              <a:pPr>
                <a:defRPr/>
              </a:pPr>
              <a:t>21/02/2020</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5CB9BDEA-C77F-454B-AEB2-EF67BD58E5C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8680035-AF81-48E4-93B2-91F9FB1D5583}" type="datetimeFigureOut">
              <a:rPr lang="en-GB"/>
              <a:pPr>
                <a:defRPr/>
              </a:pPr>
              <a:t>21/02/2020</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7CF39F45-BCA2-4653-935A-9AAA4B57EBE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66A4FE7D-939F-45C1-8CE4-276D16766359}" type="datetimeFigureOut">
              <a:rPr lang="en-GB"/>
              <a:pPr>
                <a:defRPr/>
              </a:pPr>
              <a:t>21/02/2020</a:t>
            </a:fld>
            <a:endParaRPr lang="en-GB"/>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4092FF76-D573-4FE8-9ABE-5C5FF6B5979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9E743619-A368-45CB-8D01-94316AFA05DD}" type="datetimeFigureOut">
              <a:rPr lang="en-GB"/>
              <a:pPr>
                <a:defRPr/>
              </a:pPr>
              <a:t>21/02/2020</a:t>
            </a:fld>
            <a:endParaRPr lang="en-GB"/>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0E0EC41F-F845-45B3-BA4B-790828DDF9FC}"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F796F3F1-59B8-4BBC-B177-A1FFD910C27A}" type="datetimeFigureOut">
              <a:rPr lang="en-GB"/>
              <a:pPr>
                <a:defRPr/>
              </a:pPr>
              <a:t>21/02/2020</a:t>
            </a:fld>
            <a:endParaRPr lang="en-GB"/>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GB"/>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F90F7140-4E67-435A-A85A-E75A61B16B6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9" r:id="rId5"/>
    <p:sldLayoutId id="2147483694" r:id="rId6"/>
    <p:sldLayoutId id="2147483693" r:id="rId7"/>
    <p:sldLayoutId id="2147483700" r:id="rId8"/>
    <p:sldLayoutId id="2147483701" r:id="rId9"/>
    <p:sldLayoutId id="2147483692" r:id="rId10"/>
    <p:sldLayoutId id="2147483691" r:id="rId11"/>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midlands+heart&amp;source=images&amp;cd=&amp;cad=rja&amp;docid=2Xps7X3vyB0BZM&amp;tbnid=t8IaB1c7oIBbfM:&amp;ved=0CAUQjRw&amp;url=http://www.thedrum.com/news/2012/01/02/midland-heart-tender-graphic-design-printing-and-pr-framework&amp;ei=KgYeUam7A8nA0QX4_YDgDQ&amp;bvm=bv.42553238,d.d2k&amp;psig=AFQjCNF9jSiOluklQZ0hqSYH3nwzyIx61g&amp;ust=136100846300481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p:cNvPicPr>
            <a:picLocks noChangeAspect="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2" name="Title 1"/>
          <p:cNvSpPr>
            <a:spLocks noGrp="1"/>
          </p:cNvSpPr>
          <p:nvPr>
            <p:ph type="ctrTitle"/>
          </p:nvPr>
        </p:nvSpPr>
        <p:spPr>
          <a:xfrm>
            <a:off x="395536" y="1196752"/>
            <a:ext cx="8062912" cy="1470025"/>
          </a:xfrm>
          <a:effectLst>
            <a:glow rad="228600">
              <a:schemeClr val="accent3">
                <a:satMod val="175000"/>
                <a:alpha val="40000"/>
              </a:schemeClr>
            </a:glow>
          </a:effectLst>
        </p:spPr>
        <p:txBody>
          <a:bodyPr/>
          <a:lstStyle/>
          <a:p>
            <a:pPr marL="484632" algn="ctr" eaLnBrk="1" fontAlgn="auto" hangingPunct="1">
              <a:spcAft>
                <a:spcPts val="0"/>
              </a:spcAft>
              <a:defRPr/>
            </a:pPr>
            <a:r>
              <a:rPr lang="en-GB" b="1" dirty="0">
                <a:solidFill>
                  <a:schemeClr val="tx1"/>
                </a:solidFill>
                <a:latin typeface="Comic Sans MS" pitchFamily="66" charset="0"/>
              </a:rPr>
              <a:t>Developing the Care Workforce of the Future</a:t>
            </a:r>
          </a:p>
        </p:txBody>
      </p:sp>
      <p:sp>
        <p:nvSpPr>
          <p:cNvPr id="13315" name="Text Box 5"/>
          <p:cNvSpPr txBox="1">
            <a:spLocks noChangeArrowheads="1"/>
          </p:cNvSpPr>
          <p:nvPr/>
        </p:nvSpPr>
        <p:spPr bwMode="auto">
          <a:xfrm>
            <a:off x="3779838" y="4005263"/>
            <a:ext cx="4032250" cy="3079750"/>
          </a:xfrm>
          <a:prstGeom prst="rect">
            <a:avLst/>
          </a:prstGeom>
          <a:noFill/>
          <a:ln w="9525">
            <a:noFill/>
            <a:miter lim="800000"/>
            <a:headEnd/>
            <a:tailEnd/>
          </a:ln>
        </p:spPr>
        <p:txBody>
          <a:bodyPr>
            <a:spAutoFit/>
          </a:bodyPr>
          <a:lstStyle/>
          <a:p>
            <a:pPr algn="ctr"/>
            <a:r>
              <a:rPr lang="en-GB" sz="2000" b="1">
                <a:solidFill>
                  <a:schemeClr val="bg1"/>
                </a:solidFill>
                <a:latin typeface="Arial Black" pitchFamily="34" charset="0"/>
              </a:rPr>
              <a:t>A Presentation </a:t>
            </a:r>
          </a:p>
          <a:p>
            <a:pPr algn="ctr"/>
            <a:r>
              <a:rPr lang="en-GB" sz="2000" b="1">
                <a:solidFill>
                  <a:schemeClr val="bg1"/>
                </a:solidFill>
                <a:latin typeface="Arial Black" pitchFamily="34" charset="0"/>
              </a:rPr>
              <a:t>By</a:t>
            </a:r>
          </a:p>
          <a:p>
            <a:pPr algn="ctr"/>
            <a:r>
              <a:rPr lang="en-GB" sz="2000" b="1">
                <a:solidFill>
                  <a:schemeClr val="bg1"/>
                </a:solidFill>
                <a:latin typeface="Arial Black" pitchFamily="34" charset="0"/>
              </a:rPr>
              <a:t>Handsworth Wood Girls’ Academy</a:t>
            </a:r>
          </a:p>
          <a:p>
            <a:pPr algn="ctr"/>
            <a:r>
              <a:rPr lang="en-GB" sz="2000" b="1">
                <a:solidFill>
                  <a:schemeClr val="bg1"/>
                </a:solidFill>
                <a:latin typeface="Arial Black" pitchFamily="34" charset="0"/>
              </a:rPr>
              <a:t>Yr. 13 Health and Social Care BTEC</a:t>
            </a:r>
          </a:p>
          <a:p>
            <a:pPr algn="ctr"/>
            <a:r>
              <a:rPr lang="en-GB" sz="2000" b="1">
                <a:solidFill>
                  <a:schemeClr val="bg1"/>
                </a:solidFill>
                <a:latin typeface="Arial Black" pitchFamily="34" charset="0"/>
              </a:rPr>
              <a:t>Level 3 Subsidiary Diploma Group</a:t>
            </a:r>
          </a:p>
          <a:p>
            <a:endParaRPr lang="en-GB">
              <a:solidFill>
                <a:schemeClr val="bg1"/>
              </a:solidFill>
            </a:endParaRPr>
          </a:p>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solidFill>
                  <a:schemeClr val="accent1">
                    <a:tint val="83000"/>
                    <a:satMod val="150000"/>
                  </a:schemeClr>
                </a:solidFill>
              </a:rPr>
              <a:t>Activities &amp;+ Experiences</a:t>
            </a:r>
          </a:p>
        </p:txBody>
      </p:sp>
      <p:sp>
        <p:nvSpPr>
          <p:cNvPr id="22530" name="Text Placeholder 2"/>
          <p:cNvSpPr>
            <a:spLocks noGrp="1"/>
          </p:cNvSpPr>
          <p:nvPr>
            <p:ph type="body" idx="1"/>
          </p:nvPr>
        </p:nvSpPr>
        <p:spPr>
          <a:xfrm>
            <a:off x="381000" y="1633538"/>
            <a:ext cx="8223250" cy="4748212"/>
          </a:xfrm>
        </p:spPr>
        <p:txBody>
          <a:bodyPr/>
          <a:lstStyle/>
          <a:p>
            <a:pPr marL="0" eaLnBrk="1" hangingPunct="1"/>
            <a:r>
              <a:rPr lang="en-GB" b="1">
                <a:solidFill>
                  <a:srgbClr val="FFFFFF"/>
                </a:solidFill>
                <a:ea typeface="Andalus"/>
                <a:cs typeface="Andalus"/>
              </a:rPr>
              <a:t>Activities carried out were:</a:t>
            </a:r>
          </a:p>
          <a:p>
            <a:pPr marL="0" eaLnBrk="1" hangingPunct="1">
              <a:buFont typeface="Arial" charset="0"/>
              <a:buChar char="•"/>
            </a:pPr>
            <a:r>
              <a:rPr lang="en-GB" b="1">
                <a:solidFill>
                  <a:srgbClr val="FFFFFF"/>
                </a:solidFill>
                <a:ea typeface="Andalus"/>
                <a:cs typeface="Andalus"/>
              </a:rPr>
              <a:t>Viewing some well appointed rooms where the homeless and the old people live.</a:t>
            </a:r>
          </a:p>
          <a:p>
            <a:pPr marL="0" eaLnBrk="1" hangingPunct="1">
              <a:buFont typeface="Arial" charset="0"/>
              <a:buChar char="•"/>
            </a:pPr>
            <a:r>
              <a:rPr lang="en-GB" b="1">
                <a:solidFill>
                  <a:srgbClr val="FFFFFF"/>
                </a:solidFill>
                <a:ea typeface="Andalus"/>
                <a:cs typeface="Andalus"/>
              </a:rPr>
              <a:t>Put ourselves in a position of being old whereby we were struggling to carry out tasks that are easy for us being young. For example taking money out from a purse, playing cards, untangling ourselves from a string tied to a finger. All were done using gloves in order to feel the stiffness of the bones which the old people feel to see how difficult simple tasks can be for them.</a:t>
            </a:r>
          </a:p>
          <a:p>
            <a:pPr marL="0" eaLnBrk="1" hangingPunct="1">
              <a:buFont typeface="Arial" charset="0"/>
              <a:buChar char="•"/>
            </a:pPr>
            <a:r>
              <a:rPr lang="en-GB" b="1">
                <a:solidFill>
                  <a:srgbClr val="FFFFFF"/>
                </a:solidFill>
                <a:ea typeface="Andalus"/>
                <a:cs typeface="Andalus"/>
              </a:rPr>
              <a:t>In all these sorts of experiences, we found it very difficult to carry out these activities. This made us wonder how the old people carry out these kind of everyday tasks in Broad Meadow. </a:t>
            </a:r>
          </a:p>
          <a:p>
            <a:pPr marL="0" eaLnBrk="1" hangingPunct="1"/>
            <a:endParaRPr lang="en-GB">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2" y="263526"/>
            <a:ext cx="7239001" cy="1362075"/>
          </a:xfrm>
        </p:spPr>
        <p:txBody>
          <a:bodyPr/>
          <a:lstStyle/>
          <a:p>
            <a:pPr eaLnBrk="1" fontAlgn="auto" hangingPunct="1">
              <a:spcAft>
                <a:spcPts val="0"/>
              </a:spcAft>
              <a:defRPr/>
            </a:pPr>
            <a:r>
              <a:rPr lang="en-GB" dirty="0">
                <a:solidFill>
                  <a:schemeClr val="accent1">
                    <a:tint val="83000"/>
                    <a:satMod val="150000"/>
                  </a:schemeClr>
                </a:solidFill>
                <a:effectLst>
                  <a:outerShdw blurRad="38100" dist="38100" dir="2700000" algn="tl">
                    <a:srgbClr val="000000">
                      <a:alpha val="43137"/>
                    </a:srgbClr>
                  </a:outerShdw>
                </a:effectLst>
                <a:latin typeface="+mn-lt"/>
              </a:rPr>
              <a:t>Demographics’ of old people</a:t>
            </a:r>
          </a:p>
        </p:txBody>
      </p:sp>
      <p:sp>
        <p:nvSpPr>
          <p:cNvPr id="3" name="Text Placeholder 2"/>
          <p:cNvSpPr>
            <a:spLocks noGrp="1"/>
          </p:cNvSpPr>
          <p:nvPr>
            <p:ph type="body" idx="1"/>
          </p:nvPr>
        </p:nvSpPr>
        <p:spPr>
          <a:xfrm>
            <a:off x="381000" y="1633538"/>
            <a:ext cx="8367713" cy="5224462"/>
          </a:xfrm>
        </p:spPr>
        <p:txBody>
          <a:bodyPr>
            <a:normAutofit/>
          </a:bodyPr>
          <a:lstStyle/>
          <a:p>
            <a:pPr marL="285750" indent="-285750" eaLnBrk="1" fontAlgn="auto" hangingPunct="1">
              <a:spcBef>
                <a:spcPts val="0"/>
              </a:spcBef>
              <a:spcAft>
                <a:spcPts val="0"/>
              </a:spcAft>
              <a:buSzPct val="100000"/>
              <a:buFont typeface="Wingdings" pitchFamily="2" charset="2"/>
              <a:buChar char="Ø"/>
              <a:defRPr sz="1800" b="0" i="0" u="none" strike="noStrike" kern="0" cap="none" spc="0" baseline="0">
                <a:solidFill>
                  <a:srgbClr val="000000"/>
                </a:solidFill>
                <a:uFillTx/>
              </a:defRPr>
            </a:pPr>
            <a:r>
              <a:rPr lang="en-GB" sz="1800" b="1" kern="0" dirty="0">
                <a:solidFill>
                  <a:schemeClr val="tx1"/>
                </a:solidFill>
              </a:rPr>
              <a:t> Britain's population is ageing fast, with statisticians predicting a huge increase in the number of 100 year olds by the next century. According to recent estimates, the number of people over 60 could rise by 40% in the next 30 years, although there is much dispute about the figures. </a:t>
            </a:r>
          </a:p>
          <a:p>
            <a:pPr eaLnBrk="1" fontAlgn="auto" hangingPunct="1">
              <a:spcBef>
                <a:spcPts val="0"/>
              </a:spcBef>
              <a:spcAft>
                <a:spcPts val="0"/>
              </a:spcAft>
              <a:buSzPct val="100000"/>
              <a:buFont typeface="Wingdings 2"/>
              <a:buNone/>
              <a:defRPr sz="1800" b="0" i="0" u="none" strike="noStrike" kern="0" cap="none" spc="0" baseline="0">
                <a:solidFill>
                  <a:srgbClr val="000000"/>
                </a:solidFill>
                <a:uFillTx/>
              </a:defRPr>
            </a:pPr>
            <a:endParaRPr lang="en-GB" sz="1800" b="1" kern="0" dirty="0">
              <a:solidFill>
                <a:schemeClr val="tx1"/>
              </a:solidFill>
            </a:endParaRPr>
          </a:p>
          <a:p>
            <a:pPr marL="285750" indent="-285750" eaLnBrk="1" fontAlgn="auto" hangingPunct="1">
              <a:spcBef>
                <a:spcPts val="0"/>
              </a:spcBef>
              <a:spcAft>
                <a:spcPts val="0"/>
              </a:spcAft>
              <a:buSzPct val="100000"/>
              <a:buFont typeface="Wingdings" pitchFamily="2" charset="2"/>
              <a:buChar char="Ø"/>
              <a:defRPr sz="1800" b="0" i="0" u="none" strike="noStrike" kern="0" cap="none" spc="0" baseline="0">
                <a:solidFill>
                  <a:srgbClr val="000000"/>
                </a:solidFill>
                <a:uFillTx/>
              </a:defRPr>
            </a:pPr>
            <a:r>
              <a:rPr lang="en-GB" sz="1800" b="1" kern="0" dirty="0">
                <a:solidFill>
                  <a:schemeClr val="tx1"/>
                </a:solidFill>
              </a:rPr>
              <a:t>In 1995 there were less than 9 million people over 65 in the UK - by 2030 there may be about 13 million. </a:t>
            </a:r>
          </a:p>
          <a:p>
            <a:pPr marL="285750" indent="-285750" eaLnBrk="1" fontAlgn="auto" hangingPunct="1">
              <a:spcBef>
                <a:spcPts val="0"/>
              </a:spcBef>
              <a:spcAft>
                <a:spcPts val="0"/>
              </a:spcAft>
              <a:buSzPct val="100000"/>
              <a:buFont typeface="Wingdings" pitchFamily="2" charset="2"/>
              <a:buChar char="Ø"/>
              <a:defRPr sz="1800" b="0" i="0" u="none" strike="noStrike" kern="0" cap="none" spc="0" baseline="0">
                <a:solidFill>
                  <a:srgbClr val="000000"/>
                </a:solidFill>
                <a:uFillTx/>
              </a:defRPr>
            </a:pPr>
            <a:endParaRPr lang="en-GB" sz="1800" b="1" kern="0" dirty="0">
              <a:solidFill>
                <a:schemeClr val="tx1"/>
              </a:solidFill>
            </a:endParaRPr>
          </a:p>
          <a:p>
            <a:pPr marL="285750" indent="-285750" eaLnBrk="1" fontAlgn="auto" hangingPunct="1">
              <a:spcBef>
                <a:spcPts val="0"/>
              </a:spcBef>
              <a:spcAft>
                <a:spcPts val="0"/>
              </a:spcAft>
              <a:buSzPct val="100000"/>
              <a:buFont typeface="Wingdings" pitchFamily="2" charset="2"/>
              <a:buChar char="Ø"/>
              <a:defRPr sz="1800" b="0" i="0" u="none" strike="noStrike" kern="0" cap="none" spc="0" baseline="0">
                <a:solidFill>
                  <a:srgbClr val="000000"/>
                </a:solidFill>
                <a:uFillTx/>
              </a:defRPr>
            </a:pPr>
            <a:r>
              <a:rPr lang="en-GB" sz="1800" b="1" kern="0" dirty="0">
                <a:solidFill>
                  <a:schemeClr val="tx1"/>
                </a:solidFill>
              </a:rPr>
              <a:t>In 1951, there were 300 people aged 100 and over. By the year 2031, it is estimated that this figure could boom to 36,000. </a:t>
            </a:r>
          </a:p>
          <a:p>
            <a:pPr eaLnBrk="1" fontAlgn="auto" hangingPunct="1">
              <a:spcBef>
                <a:spcPts val="0"/>
              </a:spcBef>
              <a:spcAft>
                <a:spcPts val="0"/>
              </a:spcAft>
              <a:buSzPct val="100000"/>
              <a:buFont typeface="Wingdings 2"/>
              <a:buNone/>
              <a:defRPr sz="1800" b="0" i="0" u="none" strike="noStrike" kern="0" cap="none" spc="0" baseline="0">
                <a:solidFill>
                  <a:srgbClr val="000000"/>
                </a:solidFill>
                <a:uFillTx/>
              </a:defRPr>
            </a:pPr>
            <a:endParaRPr lang="en-GB" sz="1800" b="1" kern="0" dirty="0">
              <a:solidFill>
                <a:schemeClr val="tx1"/>
              </a:solidFill>
            </a:endParaRPr>
          </a:p>
          <a:p>
            <a:pPr marL="285750" indent="-285750" eaLnBrk="1" fontAlgn="auto" hangingPunct="1">
              <a:spcBef>
                <a:spcPts val="0"/>
              </a:spcBef>
              <a:spcAft>
                <a:spcPts val="0"/>
              </a:spcAft>
              <a:buSzPct val="100000"/>
              <a:buFont typeface="Wingdings" pitchFamily="2" charset="2"/>
              <a:buChar char="Ø"/>
              <a:defRPr sz="1800" b="0" i="0" u="none" strike="noStrike" kern="0" cap="none" spc="0" baseline="0">
                <a:solidFill>
                  <a:srgbClr val="000000"/>
                </a:solidFill>
                <a:uFillTx/>
              </a:defRPr>
            </a:pPr>
            <a:r>
              <a:rPr lang="en-GB" sz="1800" b="1" kern="0" dirty="0">
                <a:solidFill>
                  <a:schemeClr val="tx1"/>
                </a:solidFill>
              </a:rPr>
              <a:t>With people living longer and longer because of medical and other advances, health experts believe the number of people suffering from debilitating conditions such as cancer and heart disease will grow and could mean a rising demand for nursing care. </a:t>
            </a:r>
          </a:p>
          <a:p>
            <a:pPr marL="0" eaLnBrk="1" fontAlgn="auto" hangingPunct="1">
              <a:spcBef>
                <a:spcPts val="0"/>
              </a:spcBef>
              <a:spcAft>
                <a:spcPts val="0"/>
              </a:spcAft>
              <a:buFont typeface="Wingdings 2"/>
              <a:buNone/>
              <a:defRPr sz="1800" b="0" i="0" u="none" strike="noStrike" kern="0" cap="none" spc="0" baseline="0">
                <a:solidFill>
                  <a:srgbClr val="000000"/>
                </a:solidFill>
                <a:uFillTx/>
              </a:defRPr>
            </a:pPr>
            <a:endParaRPr lang="en-GB" sz="1800" b="1" kern="0" dirty="0">
              <a:solidFill>
                <a:schemeClr val="tx1"/>
              </a:solidFill>
            </a:endParaRPr>
          </a:p>
          <a:p>
            <a:pPr eaLnBrk="1" fontAlgn="auto" hangingPunct="1">
              <a:spcAft>
                <a:spcPts val="0"/>
              </a:spcAft>
              <a:buFont typeface="Wingdings 2"/>
              <a:buNone/>
              <a:defRPr/>
            </a:pPr>
            <a:endParaRPr lang="en-GB"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239000" cy="1362075"/>
          </a:xfrm>
        </p:spPr>
        <p:txBody>
          <a:bodyPr/>
          <a:lstStyle/>
          <a:p>
            <a:pPr algn="ctr" eaLnBrk="1" fontAlgn="auto" hangingPunct="1">
              <a:spcAft>
                <a:spcPts val="0"/>
              </a:spcAft>
              <a:defRPr/>
            </a:pPr>
            <a:r>
              <a:rPr lang="en-GB" dirty="0">
                <a:solidFill>
                  <a:schemeClr val="accent1">
                    <a:tint val="83000"/>
                    <a:satMod val="150000"/>
                  </a:schemeClr>
                </a:solidFill>
              </a:rPr>
              <a:t>Demographics’ of Homeless people</a:t>
            </a:r>
          </a:p>
        </p:txBody>
      </p:sp>
      <p:sp>
        <p:nvSpPr>
          <p:cNvPr id="3" name="Text Placeholder 2"/>
          <p:cNvSpPr>
            <a:spLocks noGrp="1"/>
          </p:cNvSpPr>
          <p:nvPr>
            <p:ph type="body" idx="1"/>
          </p:nvPr>
        </p:nvSpPr>
        <p:spPr>
          <a:xfrm>
            <a:off x="323850" y="1484313"/>
            <a:ext cx="8367713" cy="4676775"/>
          </a:xfrm>
        </p:spPr>
        <p:txBody>
          <a:bodyPr>
            <a:noAutofit/>
          </a:bodyPr>
          <a:lstStyle/>
          <a:p>
            <a:pPr eaLnBrk="1" fontAlgn="auto" hangingPunct="1">
              <a:lnSpc>
                <a:spcPct val="80000"/>
              </a:lnSpc>
              <a:spcBef>
                <a:spcPts val="400"/>
              </a:spcBef>
              <a:spcAft>
                <a:spcPts val="0"/>
              </a:spcAft>
              <a:buFont typeface="Wingdings" pitchFamily="2" charset="2"/>
              <a:buChar char="Ø"/>
              <a:defRPr/>
            </a:pPr>
            <a:r>
              <a:rPr lang="en-GB" sz="1800" b="1" dirty="0"/>
              <a:t>39% of the homeless population is young people under 18.</a:t>
            </a:r>
          </a:p>
          <a:p>
            <a:pPr marL="0" eaLnBrk="1" fontAlgn="auto" hangingPunct="1">
              <a:lnSpc>
                <a:spcPct val="80000"/>
              </a:lnSpc>
              <a:spcBef>
                <a:spcPts val="400"/>
              </a:spcBef>
              <a:spcAft>
                <a:spcPts val="0"/>
              </a:spcAft>
              <a:buFont typeface="Wingdings 2"/>
              <a:buNone/>
              <a:defRPr/>
            </a:pPr>
            <a:endParaRPr lang="en-GB" sz="1800" b="1" dirty="0"/>
          </a:p>
          <a:p>
            <a:pPr eaLnBrk="1" fontAlgn="auto" hangingPunct="1">
              <a:lnSpc>
                <a:spcPct val="80000"/>
              </a:lnSpc>
              <a:spcBef>
                <a:spcPts val="400"/>
              </a:spcBef>
              <a:spcAft>
                <a:spcPts val="0"/>
              </a:spcAft>
              <a:buFont typeface="Wingdings" pitchFamily="2" charset="2"/>
              <a:buChar char="Ø"/>
              <a:defRPr/>
            </a:pPr>
            <a:r>
              <a:rPr lang="en-GB" sz="1800" b="1" dirty="0"/>
              <a:t>About 75% of homeless teens use drugs or alcohol as a means to self-medicate to deal with the traumatic experiences and abuse they face.</a:t>
            </a:r>
          </a:p>
          <a:p>
            <a:pPr marL="0" eaLnBrk="1" fontAlgn="auto" hangingPunct="1">
              <a:lnSpc>
                <a:spcPct val="80000"/>
              </a:lnSpc>
              <a:spcBef>
                <a:spcPts val="400"/>
              </a:spcBef>
              <a:spcAft>
                <a:spcPts val="0"/>
              </a:spcAft>
              <a:buFont typeface="Wingdings 2"/>
              <a:buNone/>
              <a:defRPr/>
            </a:pPr>
            <a:endParaRPr lang="en-GB" sz="1800" b="1" dirty="0"/>
          </a:p>
          <a:p>
            <a:pPr eaLnBrk="1" fontAlgn="auto" hangingPunct="1">
              <a:lnSpc>
                <a:spcPct val="80000"/>
              </a:lnSpc>
              <a:spcBef>
                <a:spcPts val="400"/>
              </a:spcBef>
              <a:spcAft>
                <a:spcPts val="0"/>
              </a:spcAft>
              <a:buFont typeface="Wingdings" pitchFamily="2" charset="2"/>
              <a:buChar char="Ø"/>
              <a:defRPr/>
            </a:pPr>
            <a:r>
              <a:rPr lang="en-GB" sz="1800" b="1" dirty="0"/>
              <a:t>5,000 young people die every year because of assault, illness, or suicide while on the street.</a:t>
            </a:r>
          </a:p>
          <a:p>
            <a:pPr eaLnBrk="1" fontAlgn="auto" hangingPunct="1">
              <a:lnSpc>
                <a:spcPct val="80000"/>
              </a:lnSpc>
              <a:spcBef>
                <a:spcPts val="400"/>
              </a:spcBef>
              <a:spcAft>
                <a:spcPts val="0"/>
              </a:spcAft>
              <a:buFont typeface="Wingdings" pitchFamily="2" charset="2"/>
              <a:buChar char="Ø"/>
              <a:defRPr/>
            </a:pPr>
            <a:endParaRPr lang="en-GB" sz="1800" b="1" dirty="0"/>
          </a:p>
          <a:p>
            <a:pPr eaLnBrk="1" fontAlgn="auto" hangingPunct="1">
              <a:lnSpc>
                <a:spcPct val="80000"/>
              </a:lnSpc>
              <a:spcBef>
                <a:spcPts val="400"/>
              </a:spcBef>
              <a:spcAft>
                <a:spcPts val="0"/>
              </a:spcAft>
              <a:buFont typeface="Wingdings" pitchFamily="2" charset="2"/>
              <a:buChar char="Ø"/>
              <a:defRPr/>
            </a:pPr>
            <a:r>
              <a:rPr lang="en-GB" sz="1800" b="1" dirty="0"/>
              <a:t>A U.S. Department of Health and Human Services study found that 4% of homeless youth left their home because of physical abuse. 17% left because of sexual abuse.</a:t>
            </a:r>
          </a:p>
          <a:p>
            <a:pPr marL="0" eaLnBrk="1" fontAlgn="auto" hangingPunct="1">
              <a:lnSpc>
                <a:spcPct val="80000"/>
              </a:lnSpc>
              <a:spcBef>
                <a:spcPts val="400"/>
              </a:spcBef>
              <a:spcAft>
                <a:spcPts val="0"/>
              </a:spcAft>
              <a:buFont typeface="Wingdings 2"/>
              <a:buNone/>
              <a:defRPr/>
            </a:pPr>
            <a:endParaRPr lang="en-GB" sz="1800" b="1" dirty="0"/>
          </a:p>
          <a:p>
            <a:pPr eaLnBrk="1" fontAlgn="auto" hangingPunct="1">
              <a:lnSpc>
                <a:spcPct val="80000"/>
              </a:lnSpc>
              <a:spcBef>
                <a:spcPts val="400"/>
              </a:spcBef>
              <a:spcAft>
                <a:spcPts val="0"/>
              </a:spcAft>
              <a:buFont typeface="Wingdings" pitchFamily="2" charset="2"/>
              <a:buChar char="Ø"/>
              <a:defRPr/>
            </a:pPr>
            <a:r>
              <a:rPr lang="en-GB" sz="1800" b="1" dirty="0"/>
              <a:t>Over 50% of young people in shelters and on the streets report that their parents told them to leave or knew they were leaving and didn’t care.</a:t>
            </a:r>
          </a:p>
          <a:p>
            <a:pPr marL="0" eaLnBrk="1" fontAlgn="auto" hangingPunct="1">
              <a:lnSpc>
                <a:spcPct val="80000"/>
              </a:lnSpc>
              <a:spcBef>
                <a:spcPts val="400"/>
              </a:spcBef>
              <a:spcAft>
                <a:spcPts val="0"/>
              </a:spcAft>
              <a:buFont typeface="Wingdings 2"/>
              <a:buNone/>
              <a:defRPr/>
            </a:pPr>
            <a:endParaRPr lang="en-GB" sz="1800" b="1" dirty="0"/>
          </a:p>
          <a:p>
            <a:pPr eaLnBrk="1" fontAlgn="auto" hangingPunct="1">
              <a:lnSpc>
                <a:spcPct val="80000"/>
              </a:lnSpc>
              <a:spcBef>
                <a:spcPts val="400"/>
              </a:spcBef>
              <a:spcAft>
                <a:spcPts val="0"/>
              </a:spcAft>
              <a:buFont typeface="Wingdings" pitchFamily="2" charset="2"/>
              <a:buChar char="Ø"/>
              <a:defRPr/>
            </a:pPr>
            <a:r>
              <a:rPr lang="en-GB" sz="1800" b="1" dirty="0"/>
              <a:t>The average age a teen becomes homeless is 14 years.</a:t>
            </a:r>
          </a:p>
          <a:p>
            <a:pPr eaLnBrk="1" fontAlgn="auto" hangingPunct="1">
              <a:lnSpc>
                <a:spcPct val="80000"/>
              </a:lnSpc>
              <a:spcBef>
                <a:spcPts val="400"/>
              </a:spcBef>
              <a:spcAft>
                <a:spcPts val="0"/>
              </a:spcAft>
              <a:buFont typeface="Wingdings" pitchFamily="2" charset="2"/>
              <a:buChar char="Ø"/>
              <a:defRPr/>
            </a:pPr>
            <a:endParaRPr lang="en-GB" sz="1800" b="1" dirty="0"/>
          </a:p>
          <a:p>
            <a:pPr eaLnBrk="1" fontAlgn="auto" hangingPunct="1">
              <a:lnSpc>
                <a:spcPct val="80000"/>
              </a:lnSpc>
              <a:spcBef>
                <a:spcPts val="400"/>
              </a:spcBef>
              <a:spcAft>
                <a:spcPts val="0"/>
              </a:spcAft>
              <a:buFont typeface="Wingdings" pitchFamily="2" charset="2"/>
              <a:buChar char="Ø"/>
              <a:defRPr/>
            </a:pPr>
            <a:r>
              <a:rPr lang="en-GB" sz="1800" b="1" dirty="0"/>
              <a:t>1 in 7 young people between the ages of 10 and 18 will run away.</a:t>
            </a:r>
          </a:p>
          <a:p>
            <a:pPr marL="0" eaLnBrk="1" fontAlgn="auto" hangingPunct="1">
              <a:lnSpc>
                <a:spcPct val="80000"/>
              </a:lnSpc>
              <a:spcBef>
                <a:spcPts val="400"/>
              </a:spcBef>
              <a:spcAft>
                <a:spcPts val="0"/>
              </a:spcAft>
              <a:buFont typeface="Wingdings 2"/>
              <a:buNone/>
              <a:defRPr/>
            </a:pPr>
            <a:endParaRPr lang="en-GB" sz="1800" b="1" dirty="0"/>
          </a:p>
          <a:p>
            <a:pPr eaLnBrk="1" fontAlgn="auto" hangingPunct="1">
              <a:lnSpc>
                <a:spcPct val="80000"/>
              </a:lnSpc>
              <a:spcBef>
                <a:spcPts val="400"/>
              </a:spcBef>
              <a:spcAft>
                <a:spcPts val="0"/>
              </a:spcAft>
              <a:buFont typeface="Wingdings" pitchFamily="2" charset="2"/>
              <a:buChar char="Ø"/>
              <a:defRPr/>
            </a:pPr>
            <a:r>
              <a:rPr lang="en-GB" sz="1800" b="1" dirty="0"/>
              <a:t>Teens age 12 to 17 are more likely to become homeless than adults.</a:t>
            </a:r>
          </a:p>
          <a:p>
            <a:pPr eaLnBrk="1" fontAlgn="auto" hangingPunct="1">
              <a:lnSpc>
                <a:spcPct val="80000"/>
              </a:lnSpc>
              <a:spcBef>
                <a:spcPts val="400"/>
              </a:spcBef>
              <a:spcAft>
                <a:spcPts val="0"/>
              </a:spcAft>
              <a:buFont typeface="Wingdings 2"/>
              <a:buNone/>
              <a:defRPr/>
            </a:pPr>
            <a:endParaRPr lang="en-GB" sz="1800" b="1" dirty="0"/>
          </a:p>
          <a:p>
            <a:pPr eaLnBrk="1" fontAlgn="auto" hangingPunct="1">
              <a:spcAft>
                <a:spcPts val="0"/>
              </a:spcAft>
              <a:buFont typeface="Wingdings 2"/>
              <a:buNone/>
              <a:defRPr/>
            </a:pPr>
            <a:endParaRPr lang="en-GB" sz="1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solidFill>
                  <a:schemeClr val="accent1">
                    <a:tint val="83000"/>
                    <a:satMod val="150000"/>
                  </a:schemeClr>
                </a:solidFill>
              </a:rPr>
              <a:t>Staff we spoke to on our visit..</a:t>
            </a:r>
          </a:p>
        </p:txBody>
      </p:sp>
      <p:sp>
        <p:nvSpPr>
          <p:cNvPr id="25602" name="Text Placeholder 2"/>
          <p:cNvSpPr>
            <a:spLocks noGrp="1"/>
          </p:cNvSpPr>
          <p:nvPr>
            <p:ph type="body" idx="1"/>
          </p:nvPr>
        </p:nvSpPr>
        <p:spPr>
          <a:xfrm>
            <a:off x="381000" y="1633538"/>
            <a:ext cx="8007350" cy="2732087"/>
          </a:xfrm>
        </p:spPr>
        <p:txBody>
          <a:bodyPr/>
          <a:lstStyle/>
          <a:p>
            <a:pPr marL="396875" indent="-342900" eaLnBrk="1" hangingPunct="1">
              <a:buFont typeface="Arial" charset="0"/>
              <a:buChar char="•"/>
            </a:pPr>
            <a:r>
              <a:rPr lang="en-GB" b="1">
                <a:solidFill>
                  <a:srgbClr val="FFFFFF"/>
                </a:solidFill>
              </a:rPr>
              <a:t>Martina Honeyghan – Came to visit us </a:t>
            </a:r>
          </a:p>
          <a:p>
            <a:pPr marL="396875" indent="-342900" eaLnBrk="1" hangingPunct="1">
              <a:buFont typeface="Arial" charset="0"/>
              <a:buChar char="•"/>
            </a:pPr>
            <a:r>
              <a:rPr lang="en-GB" b="1">
                <a:solidFill>
                  <a:srgbClr val="FFFFFF"/>
                </a:solidFill>
              </a:rPr>
              <a:t>Stephen Philpott – Gave us introduction on Snow Hill and gave a talk about demographics </a:t>
            </a:r>
          </a:p>
          <a:p>
            <a:pPr marL="396875" indent="-342900" eaLnBrk="1" hangingPunct="1">
              <a:buFont typeface="Arial" charset="0"/>
              <a:buChar char="•"/>
            </a:pPr>
            <a:r>
              <a:rPr lang="en-GB" b="1">
                <a:solidFill>
                  <a:srgbClr val="FFFFFF"/>
                </a:solidFill>
              </a:rPr>
              <a:t>Laura Edwards – Care worker in Broad Meadow </a:t>
            </a:r>
          </a:p>
          <a:p>
            <a:pPr marL="396875" indent="-342900" eaLnBrk="1" hangingPunct="1">
              <a:buFont typeface="Arial" charset="0"/>
              <a:buChar char="•"/>
            </a:pPr>
            <a:r>
              <a:rPr lang="en-GB" b="1">
                <a:solidFill>
                  <a:srgbClr val="FFFFFF"/>
                </a:solidFill>
              </a:rPr>
              <a:t>Sue Edwards – Manager of Broad Meadow </a:t>
            </a:r>
          </a:p>
          <a:p>
            <a:pPr marL="396875" indent="-342900" eaLnBrk="1" hangingPunct="1"/>
            <a:endParaRPr lang="en-GB">
              <a:solidFill>
                <a:srgbClr val="FFFFFF"/>
              </a:solidFill>
            </a:endParaRPr>
          </a:p>
        </p:txBody>
      </p:sp>
      <p:pic>
        <p:nvPicPr>
          <p:cNvPr id="25603" name="Picture 3"/>
          <p:cNvPicPr>
            <a:picLocks noChangeAspect="1"/>
          </p:cNvPicPr>
          <p:nvPr/>
        </p:nvPicPr>
        <p:blipFill>
          <a:blip r:embed="rId2"/>
          <a:srcRect l="10954" t="18951" r="17072" b="11842"/>
          <a:stretch>
            <a:fillRect/>
          </a:stretch>
        </p:blipFill>
        <p:spPr bwMode="auto">
          <a:xfrm>
            <a:off x="468313" y="3740150"/>
            <a:ext cx="3816350" cy="2752725"/>
          </a:xfrm>
          <a:prstGeom prst="rect">
            <a:avLst/>
          </a:prstGeom>
          <a:noFill/>
          <a:ln w="9525">
            <a:noFill/>
            <a:miter lim="800000"/>
            <a:headEnd/>
            <a:tailEnd/>
          </a:ln>
        </p:spPr>
      </p:pic>
      <p:pic>
        <p:nvPicPr>
          <p:cNvPr id="25604" name="Picture 4"/>
          <p:cNvPicPr>
            <a:picLocks noChangeAspect="1"/>
          </p:cNvPicPr>
          <p:nvPr/>
        </p:nvPicPr>
        <p:blipFill>
          <a:blip r:embed="rId3"/>
          <a:srcRect r="40483"/>
          <a:stretch>
            <a:fillRect/>
          </a:stretch>
        </p:blipFill>
        <p:spPr bwMode="auto">
          <a:xfrm>
            <a:off x="5651500" y="3573463"/>
            <a:ext cx="2520950" cy="30845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239000" cy="1362075"/>
          </a:xfrm>
        </p:spPr>
        <p:txBody>
          <a:bodyPr/>
          <a:lstStyle/>
          <a:p>
            <a:pPr algn="ctr" eaLnBrk="1" fontAlgn="auto" hangingPunct="1">
              <a:spcAft>
                <a:spcPts val="0"/>
              </a:spcAft>
              <a:defRPr/>
            </a:pPr>
            <a:r>
              <a:rPr lang="en-GB" dirty="0">
                <a:solidFill>
                  <a:schemeClr val="accent1">
                    <a:tint val="83000"/>
                    <a:satMod val="150000"/>
                  </a:schemeClr>
                </a:solidFill>
              </a:rPr>
              <a:t>The Residents</a:t>
            </a:r>
          </a:p>
        </p:txBody>
      </p:sp>
      <p:sp>
        <p:nvSpPr>
          <p:cNvPr id="26626" name="Text Placeholder 2"/>
          <p:cNvSpPr>
            <a:spLocks noGrp="1"/>
          </p:cNvSpPr>
          <p:nvPr>
            <p:ph type="body" idx="1"/>
          </p:nvPr>
        </p:nvSpPr>
        <p:spPr>
          <a:xfrm>
            <a:off x="179388" y="908050"/>
            <a:ext cx="8064500" cy="3960813"/>
          </a:xfrm>
        </p:spPr>
        <p:txBody>
          <a:bodyPr/>
          <a:lstStyle/>
          <a:p>
            <a:pPr marL="53975" eaLnBrk="1" hangingPunct="1"/>
            <a:r>
              <a:rPr lang="en-GB" b="1">
                <a:solidFill>
                  <a:srgbClr val="FFFFFF"/>
                </a:solidFill>
              </a:rPr>
              <a:t>We were lucky to get the chance to get to talk to a few people and ask questions. This really gave us all an insight into how they live their lives and what kind of care they receive from Midland Heart. </a:t>
            </a:r>
          </a:p>
          <a:p>
            <a:pPr marL="53975" eaLnBrk="1" hangingPunct="1"/>
            <a:endParaRPr lang="en-GB" b="1">
              <a:solidFill>
                <a:srgbClr val="FFFFFF"/>
              </a:solidFill>
            </a:endParaRPr>
          </a:p>
          <a:p>
            <a:pPr marL="53975" eaLnBrk="1" hangingPunct="1"/>
            <a:r>
              <a:rPr lang="en-GB" b="1">
                <a:solidFill>
                  <a:srgbClr val="FFFFFF"/>
                </a:solidFill>
              </a:rPr>
              <a:t>We noticed that many of the clients had different stories and received different levels of care. Such as in Broad Meadow they had a 3 level scheme of high, medium and low level of care. </a:t>
            </a:r>
          </a:p>
        </p:txBody>
      </p:sp>
      <p:pic>
        <p:nvPicPr>
          <p:cNvPr id="26627" name="Picture 5" descr="E:\Midland Heart Project!\Pictures\DSC04894.jpg"/>
          <p:cNvPicPr>
            <a:picLocks noChangeAspect="1" noChangeArrowheads="1"/>
          </p:cNvPicPr>
          <p:nvPr/>
        </p:nvPicPr>
        <p:blipFill>
          <a:blip r:embed="rId2"/>
          <a:srcRect/>
          <a:stretch>
            <a:fillRect/>
          </a:stretch>
        </p:blipFill>
        <p:spPr bwMode="auto">
          <a:xfrm>
            <a:off x="4897438" y="3821113"/>
            <a:ext cx="3829050" cy="2871787"/>
          </a:xfrm>
          <a:prstGeom prst="rect">
            <a:avLst/>
          </a:prstGeom>
          <a:noFill/>
          <a:ln w="9525">
            <a:noFill/>
            <a:miter lim="800000"/>
            <a:headEnd/>
            <a:tailEnd/>
          </a:ln>
        </p:spPr>
      </p:pic>
      <p:pic>
        <p:nvPicPr>
          <p:cNvPr id="26628" name="Picture 6" descr="E:\Midland Heart Project!\Pictures\DSC04893.jpg"/>
          <p:cNvPicPr>
            <a:picLocks noChangeAspect="1" noChangeArrowheads="1"/>
          </p:cNvPicPr>
          <p:nvPr/>
        </p:nvPicPr>
        <p:blipFill>
          <a:blip r:embed="rId3"/>
          <a:srcRect r="50000" b="17332"/>
          <a:stretch>
            <a:fillRect/>
          </a:stretch>
        </p:blipFill>
        <p:spPr bwMode="auto">
          <a:xfrm>
            <a:off x="1331913" y="3725863"/>
            <a:ext cx="3168650" cy="30638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solidFill>
                  <a:schemeClr val="accent1">
                    <a:tint val="83000"/>
                    <a:satMod val="150000"/>
                  </a:schemeClr>
                </a:solidFill>
              </a:rPr>
              <a:t>What qualities are required from carers?</a:t>
            </a:r>
          </a:p>
        </p:txBody>
      </p:sp>
      <p:sp>
        <p:nvSpPr>
          <p:cNvPr id="27650" name="Text Placeholder 2"/>
          <p:cNvSpPr>
            <a:spLocks noGrp="1"/>
          </p:cNvSpPr>
          <p:nvPr>
            <p:ph type="body" idx="1"/>
          </p:nvPr>
        </p:nvSpPr>
        <p:spPr>
          <a:xfrm>
            <a:off x="323850" y="1484313"/>
            <a:ext cx="8223250" cy="4892675"/>
          </a:xfrm>
        </p:spPr>
        <p:txBody>
          <a:bodyPr/>
          <a:lstStyle/>
          <a:p>
            <a:pPr marL="53975" eaLnBrk="1" hangingPunct="1"/>
            <a:r>
              <a:rPr lang="en-GB" b="1" u="sng">
                <a:solidFill>
                  <a:srgbClr val="FFFFFF"/>
                </a:solidFill>
              </a:rPr>
              <a:t>Qualities of carers:-</a:t>
            </a:r>
          </a:p>
          <a:p>
            <a:pPr marL="53975" eaLnBrk="1" hangingPunct="1">
              <a:buFont typeface="Wingdings" pitchFamily="2" charset="2"/>
              <a:buChar char="§"/>
            </a:pPr>
            <a:r>
              <a:rPr lang="en-GB" b="1">
                <a:solidFill>
                  <a:srgbClr val="FFFFFF"/>
                </a:solidFill>
              </a:rPr>
              <a:t>Enthusiastic </a:t>
            </a:r>
          </a:p>
          <a:p>
            <a:pPr marL="53975" eaLnBrk="1" hangingPunct="1">
              <a:buFont typeface="Wingdings" pitchFamily="2" charset="2"/>
              <a:buChar char="§"/>
            </a:pPr>
            <a:r>
              <a:rPr lang="en-GB" b="1">
                <a:solidFill>
                  <a:srgbClr val="FFFFFF"/>
                </a:solidFill>
              </a:rPr>
              <a:t>Keenness</a:t>
            </a:r>
          </a:p>
          <a:p>
            <a:pPr marL="53975" eaLnBrk="1" hangingPunct="1">
              <a:buFont typeface="Wingdings" pitchFamily="2" charset="2"/>
              <a:buChar char="§"/>
            </a:pPr>
            <a:r>
              <a:rPr lang="en-GB" b="1">
                <a:solidFill>
                  <a:srgbClr val="FFFFFF"/>
                </a:solidFill>
              </a:rPr>
              <a:t>Positive personality</a:t>
            </a:r>
          </a:p>
          <a:p>
            <a:pPr marL="53975" eaLnBrk="1" hangingPunct="1">
              <a:buFont typeface="Wingdings" pitchFamily="2" charset="2"/>
              <a:buChar char="§"/>
            </a:pPr>
            <a:r>
              <a:rPr lang="en-GB" b="1">
                <a:solidFill>
                  <a:srgbClr val="FFFFFF"/>
                </a:solidFill>
              </a:rPr>
              <a:t>Motivation</a:t>
            </a:r>
          </a:p>
          <a:p>
            <a:pPr marL="53975" eaLnBrk="1" hangingPunct="1">
              <a:buFont typeface="Wingdings" pitchFamily="2" charset="2"/>
              <a:buChar char="§"/>
            </a:pPr>
            <a:r>
              <a:rPr lang="en-GB" b="1">
                <a:solidFill>
                  <a:srgbClr val="FFFFFF"/>
                </a:solidFill>
              </a:rPr>
              <a:t>Smart</a:t>
            </a:r>
          </a:p>
          <a:p>
            <a:pPr marL="53975" eaLnBrk="1" hangingPunct="1">
              <a:buFont typeface="Wingdings" pitchFamily="2" charset="2"/>
              <a:buChar char="§"/>
            </a:pPr>
            <a:r>
              <a:rPr lang="en-GB" b="1">
                <a:solidFill>
                  <a:srgbClr val="FFFFFF"/>
                </a:solidFill>
              </a:rPr>
              <a:t>Organised</a:t>
            </a:r>
          </a:p>
          <a:p>
            <a:pPr marL="53975" eaLnBrk="1" hangingPunct="1">
              <a:buFont typeface="Wingdings" pitchFamily="2" charset="2"/>
              <a:buChar char="§"/>
            </a:pPr>
            <a:r>
              <a:rPr lang="en-GB" b="1">
                <a:solidFill>
                  <a:srgbClr val="FFFFFF"/>
                </a:solidFill>
              </a:rPr>
              <a:t>Reliable</a:t>
            </a:r>
          </a:p>
          <a:p>
            <a:pPr marL="53975" eaLnBrk="1" hangingPunct="1">
              <a:buFont typeface="Wingdings" pitchFamily="2" charset="2"/>
              <a:buChar char="§"/>
            </a:pPr>
            <a:r>
              <a:rPr lang="en-GB" b="1">
                <a:solidFill>
                  <a:srgbClr val="FFFFFF"/>
                </a:solidFill>
              </a:rPr>
              <a:t>Trustworthy </a:t>
            </a:r>
          </a:p>
          <a:p>
            <a:pPr marL="53975" eaLnBrk="1" hangingPunct="1">
              <a:buFont typeface="Wingdings" pitchFamily="2" charset="2"/>
              <a:buChar char="Ø"/>
            </a:pPr>
            <a:endParaRPr lang="en-GB" b="1">
              <a:solidFill>
                <a:srgbClr val="FFFFFF"/>
              </a:solidFill>
            </a:endParaRPr>
          </a:p>
          <a:p>
            <a:pPr marL="53975" eaLnBrk="1" hangingPunct="1">
              <a:buFont typeface="Wingdings" pitchFamily="2" charset="2"/>
              <a:buChar char="Ø"/>
            </a:pPr>
            <a:r>
              <a:rPr lang="en-GB" b="1">
                <a:solidFill>
                  <a:srgbClr val="FFFFFF"/>
                </a:solidFill>
              </a:rPr>
              <a:t>As well as most of the qualities listed above, experience is also a key aspect that should be kept in mind.  Having more experience would mean that the carer would have more knowledge about what the requirements are and how to handle certain situations.</a:t>
            </a:r>
          </a:p>
          <a:p>
            <a:pPr marL="53975" eaLnBrk="1" hangingPunct="1"/>
            <a:r>
              <a:rPr lang="en-GB" b="1">
                <a:solidFill>
                  <a:srgbClr val="FFFFFF"/>
                </a:solidFill>
              </a:rPr>
              <a:t> </a:t>
            </a:r>
          </a:p>
          <a:p>
            <a:pPr marL="53975" eaLnBrk="1" hangingPunct="1"/>
            <a:endParaRPr lang="en-GB" b="1">
              <a:solidFill>
                <a:srgbClr val="FFFFFF"/>
              </a:solidFill>
            </a:endParaRPr>
          </a:p>
          <a:p>
            <a:pPr marL="53975" eaLnBrk="1" hangingPunct="1"/>
            <a:endParaRPr lang="en-GB" b="1">
              <a:solidFill>
                <a:srgbClr val="FFFFFF"/>
              </a:solidFill>
            </a:endParaRPr>
          </a:p>
        </p:txBody>
      </p:sp>
      <p:sp>
        <p:nvSpPr>
          <p:cNvPr id="27651" name="Rectangle 3"/>
          <p:cNvSpPr>
            <a:spLocks noChangeArrowheads="1"/>
          </p:cNvSpPr>
          <p:nvPr/>
        </p:nvSpPr>
        <p:spPr bwMode="auto">
          <a:xfrm>
            <a:off x="3635375" y="1773238"/>
            <a:ext cx="2706688" cy="3170237"/>
          </a:xfrm>
          <a:prstGeom prst="rect">
            <a:avLst/>
          </a:prstGeom>
          <a:noFill/>
          <a:ln w="9525">
            <a:noFill/>
            <a:miter lim="800000"/>
            <a:headEnd/>
            <a:tailEnd/>
          </a:ln>
        </p:spPr>
        <p:txBody>
          <a:bodyPr>
            <a:spAutoFit/>
          </a:bodyPr>
          <a:lstStyle/>
          <a:p>
            <a:pPr marL="285750" indent="-285750">
              <a:buFont typeface="Wingdings" pitchFamily="2" charset="2"/>
              <a:buChar char="§"/>
            </a:pPr>
            <a:r>
              <a:rPr lang="en-GB" sz="2000" b="1">
                <a:latin typeface="Century Gothic" pitchFamily="34" charset="0"/>
              </a:rPr>
              <a:t>Dependable</a:t>
            </a:r>
          </a:p>
          <a:p>
            <a:pPr marL="285750" indent="-285750">
              <a:buFont typeface="Wingdings" pitchFamily="2" charset="2"/>
              <a:buChar char="§"/>
            </a:pPr>
            <a:r>
              <a:rPr lang="en-GB" sz="2000" b="1">
                <a:latin typeface="Century Gothic" pitchFamily="34" charset="0"/>
              </a:rPr>
              <a:t>Inspirational</a:t>
            </a:r>
          </a:p>
          <a:p>
            <a:pPr marL="285750" indent="-285750">
              <a:buFont typeface="Wingdings" pitchFamily="2" charset="2"/>
              <a:buChar char="§"/>
            </a:pPr>
            <a:r>
              <a:rPr lang="en-GB" sz="2000" b="1">
                <a:latin typeface="Century Gothic" pitchFamily="34" charset="0"/>
              </a:rPr>
              <a:t>Good communicator</a:t>
            </a:r>
          </a:p>
          <a:p>
            <a:pPr marL="285750" indent="-285750">
              <a:buFont typeface="Wingdings" pitchFamily="2" charset="2"/>
              <a:buChar char="§"/>
            </a:pPr>
            <a:r>
              <a:rPr lang="en-GB" sz="2000" b="1">
                <a:latin typeface="Century Gothic" pitchFamily="34" charset="0"/>
              </a:rPr>
              <a:t>Good time keeper</a:t>
            </a:r>
          </a:p>
          <a:p>
            <a:pPr marL="285750" indent="-285750">
              <a:buFont typeface="Wingdings" pitchFamily="2" charset="2"/>
              <a:buChar char="§"/>
            </a:pPr>
            <a:r>
              <a:rPr lang="en-GB" sz="2000" b="1">
                <a:latin typeface="Century Gothic" pitchFamily="34" charset="0"/>
              </a:rPr>
              <a:t>Trustworthy</a:t>
            </a:r>
          </a:p>
          <a:p>
            <a:pPr marL="285750" indent="-285750">
              <a:buFont typeface="Wingdings" pitchFamily="2" charset="2"/>
              <a:buChar char="§"/>
            </a:pPr>
            <a:r>
              <a:rPr lang="en-GB" sz="2000" b="1">
                <a:latin typeface="Century Gothic" pitchFamily="34" charset="0"/>
              </a:rPr>
              <a:t>Social able</a:t>
            </a:r>
          </a:p>
          <a:p>
            <a:pPr marL="285750" indent="-285750">
              <a:buFont typeface="Wingdings" pitchFamily="2" charset="2"/>
              <a:buChar char="§"/>
            </a:pPr>
            <a:r>
              <a:rPr lang="en-GB" sz="2000" b="1">
                <a:latin typeface="Century Gothic" pitchFamily="34" charset="0"/>
              </a:rPr>
              <a:t>Experienced</a:t>
            </a:r>
          </a:p>
          <a:p>
            <a:pPr marL="285750" indent="-285750">
              <a:buFont typeface="Wingdings" pitchFamily="2" charset="2"/>
              <a:buChar char="§"/>
            </a:pPr>
            <a:r>
              <a:rPr lang="en-GB" sz="2000" b="1">
                <a:latin typeface="Century Gothic" pitchFamily="34" charset="0"/>
              </a:rPr>
              <a:t>Clean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solidFill>
                  <a:schemeClr val="accent1">
                    <a:tint val="83000"/>
                    <a:satMod val="150000"/>
                  </a:schemeClr>
                </a:solidFill>
              </a:rPr>
              <a:t>What kind of staff are needed at Midland Heart?</a:t>
            </a:r>
          </a:p>
        </p:txBody>
      </p:sp>
      <p:sp>
        <p:nvSpPr>
          <p:cNvPr id="28674" name="Text Placeholder 2"/>
          <p:cNvSpPr>
            <a:spLocks noGrp="1"/>
          </p:cNvSpPr>
          <p:nvPr>
            <p:ph type="body" idx="1"/>
          </p:nvPr>
        </p:nvSpPr>
        <p:spPr>
          <a:xfrm>
            <a:off x="250825" y="1700213"/>
            <a:ext cx="8440738" cy="4676775"/>
          </a:xfrm>
        </p:spPr>
        <p:txBody>
          <a:bodyPr/>
          <a:lstStyle/>
          <a:p>
            <a:pPr marL="342900" indent="-342900" eaLnBrk="1" hangingPunct="1">
              <a:buFont typeface="Arial" charset="0"/>
              <a:buChar char="•"/>
            </a:pPr>
            <a:r>
              <a:rPr lang="en-GB" b="1">
                <a:solidFill>
                  <a:srgbClr val="FFFFFF"/>
                </a:solidFill>
              </a:rPr>
              <a:t>Midland Heart aims to recruit staff that are hard working and encourages staff members with a positive personality. Also they are looking for staff that would take the lead and take part in helping to organise events, this could be done in order to raise money.</a:t>
            </a:r>
          </a:p>
          <a:p>
            <a:pPr marL="342900" indent="-342900" eaLnBrk="1" hangingPunct="1"/>
            <a:endParaRPr lang="en-GB" b="1" i="1">
              <a:solidFill>
                <a:srgbClr val="FF0000"/>
              </a:solidFill>
            </a:endParaRPr>
          </a:p>
          <a:p>
            <a:pPr marL="342900" indent="-342900" algn="ctr" eaLnBrk="1" hangingPunct="1">
              <a:buFont typeface="Wingdings" pitchFamily="2" charset="2"/>
              <a:buChar char="§"/>
            </a:pPr>
            <a:r>
              <a:rPr lang="en-GB" b="1" i="1">
                <a:solidFill>
                  <a:schemeClr val="accent2"/>
                </a:solidFill>
              </a:rPr>
              <a:t>Emily Dudley, Senior HR Adviser, Wellbeing for Midland Heart said: "It has been an amazing year for the Wellbeing programme; over 700 staff took part in the Midland Heart mile where each staff member completed a mile's rowing, running or cycling, which alone raised a massive £2200 for charity.</a:t>
            </a:r>
          </a:p>
          <a:p>
            <a:pPr marL="342900" indent="-342900" eaLnBrk="1" hangingPunct="1"/>
            <a:endParaRPr lang="en-GB" b="1">
              <a:solidFill>
                <a:srgbClr val="FFFFFF"/>
              </a:solidFill>
            </a:endParaRPr>
          </a:p>
          <a:p>
            <a:pPr marL="342900" indent="-342900" eaLnBrk="1" hangingPunct="1">
              <a:buFont typeface="Wingdings" pitchFamily="2" charset="2"/>
              <a:buChar char="Ø"/>
            </a:pPr>
            <a:r>
              <a:rPr lang="en-GB" b="1">
                <a:solidFill>
                  <a:srgbClr val="FFFFFF"/>
                </a:solidFill>
              </a:rPr>
              <a:t>Staff who have the right drive and initiative to work in a challenging and rewarding environment that stimulates innovation and brings job satisfaction.</a:t>
            </a:r>
          </a:p>
          <a:p>
            <a:pPr marL="342900" indent="-342900" eaLnBrk="1" hangingPunct="1">
              <a:buFont typeface="Wingdings" pitchFamily="2" charset="2"/>
              <a:buChar char="Ø"/>
            </a:pPr>
            <a:endParaRPr lang="en-GB" b="1">
              <a:solidFill>
                <a:srgbClr val="FFFFFF"/>
              </a:solidFill>
            </a:endParaRPr>
          </a:p>
          <a:p>
            <a:pPr marL="342900" indent="-342900" eaLnBrk="1" hangingPunct="1"/>
            <a:endParaRPr lang="en-GB" b="1">
              <a:solidFill>
                <a:srgbClr val="FFFFFF"/>
              </a:solidFill>
            </a:endParaRPr>
          </a:p>
          <a:p>
            <a:pPr marL="342900" indent="-342900" eaLnBrk="1" hangingPunct="1"/>
            <a:br>
              <a:rPr lang="en-GB" b="1">
                <a:solidFill>
                  <a:srgbClr val="FFFFFF"/>
                </a:solidFill>
              </a:rPr>
            </a:br>
            <a:endParaRPr lang="en-GB" b="1">
              <a:solidFill>
                <a:srgbClr val="FFFFFF"/>
              </a:solidFill>
            </a:endParaRPr>
          </a:p>
          <a:p>
            <a:pPr marL="342900" indent="-342900" eaLnBrk="1" hangingPunct="1"/>
            <a:endParaRPr lang="en-GB"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solidFill>
                  <a:schemeClr val="accent1">
                    <a:tint val="83000"/>
                    <a:satMod val="150000"/>
                  </a:schemeClr>
                </a:solidFill>
              </a:rPr>
              <a:t>What qualification are needed..</a:t>
            </a:r>
          </a:p>
        </p:txBody>
      </p:sp>
      <p:sp>
        <p:nvSpPr>
          <p:cNvPr id="3" name="Text Placeholder 2"/>
          <p:cNvSpPr>
            <a:spLocks noGrp="1"/>
          </p:cNvSpPr>
          <p:nvPr>
            <p:ph type="body" idx="1"/>
          </p:nvPr>
        </p:nvSpPr>
        <p:spPr>
          <a:xfrm>
            <a:off x="323850" y="1484313"/>
            <a:ext cx="8367713" cy="4676775"/>
          </a:xfrm>
        </p:spPr>
        <p:txBody>
          <a:bodyPr>
            <a:normAutofit lnSpcReduction="10000"/>
          </a:bodyPr>
          <a:lstStyle/>
          <a:p>
            <a:pPr eaLnBrk="1" fontAlgn="auto" hangingPunct="1">
              <a:spcAft>
                <a:spcPts val="0"/>
              </a:spcAft>
              <a:buFont typeface="Wingdings 2"/>
              <a:buNone/>
              <a:defRPr/>
            </a:pPr>
            <a:r>
              <a:rPr lang="en-GB" b="1" dirty="0"/>
              <a:t>There are no academic qualifications needed to be a care assistant; getting a job depends more on having the necessary skills and experience. Most care assistants receive on-the-job training from their employers which will equip them with the necessary skills and qualifications to do the job. All care assistants who work in adult social care are expected to undergo a twelve week induction programme which provides training in the basic aspects of being a care worker.</a:t>
            </a:r>
          </a:p>
          <a:p>
            <a:pPr eaLnBrk="1" fontAlgn="auto" hangingPunct="1">
              <a:spcAft>
                <a:spcPts val="0"/>
              </a:spcAft>
              <a:buFont typeface="Wingdings 2"/>
              <a:buNone/>
              <a:defRPr/>
            </a:pPr>
            <a:endParaRPr lang="en-GB" b="1" dirty="0"/>
          </a:p>
          <a:p>
            <a:pPr eaLnBrk="1" fontAlgn="auto" hangingPunct="1">
              <a:spcAft>
                <a:spcPts val="0"/>
              </a:spcAft>
              <a:buFont typeface="Wingdings 2"/>
              <a:buNone/>
              <a:defRPr/>
            </a:pPr>
            <a:r>
              <a:rPr lang="en-GB" b="1" dirty="0"/>
              <a:t>Why do we need carers in Britain ?</a:t>
            </a:r>
          </a:p>
          <a:p>
            <a:pPr marL="397764" indent="-342900" eaLnBrk="1" fontAlgn="auto" hangingPunct="1">
              <a:spcAft>
                <a:spcPts val="0"/>
              </a:spcAft>
              <a:buFont typeface="Arial" pitchFamily="34" charset="0"/>
              <a:buChar char="•"/>
              <a:defRPr/>
            </a:pPr>
            <a:r>
              <a:rPr lang="en-GB" b="1" dirty="0"/>
              <a:t>To support those who need help to live independently</a:t>
            </a:r>
          </a:p>
          <a:p>
            <a:pPr marL="397764" indent="-342900" eaLnBrk="1" fontAlgn="auto" hangingPunct="1">
              <a:spcAft>
                <a:spcPts val="0"/>
              </a:spcAft>
              <a:buFont typeface="Arial" pitchFamily="34" charset="0"/>
              <a:buChar char="•"/>
              <a:defRPr/>
            </a:pPr>
            <a:r>
              <a:rPr lang="en-GB" b="1" dirty="0"/>
              <a:t>To assist in regenerating communities </a:t>
            </a:r>
          </a:p>
          <a:p>
            <a:pPr marL="397764" indent="-342900" eaLnBrk="1" fontAlgn="auto" hangingPunct="1">
              <a:spcAft>
                <a:spcPts val="0"/>
              </a:spcAft>
              <a:buFont typeface="Arial" pitchFamily="34" charset="0"/>
              <a:buChar char="•"/>
              <a:defRPr/>
            </a:pPr>
            <a:r>
              <a:rPr lang="en-GB" b="1" dirty="0"/>
              <a:t>Help an individual to discover their own abilities </a:t>
            </a:r>
          </a:p>
          <a:p>
            <a:pPr marL="397764" indent="-342900" eaLnBrk="1" fontAlgn="auto" hangingPunct="1">
              <a:spcAft>
                <a:spcPts val="0"/>
              </a:spcAft>
              <a:buFont typeface="Arial" pitchFamily="34" charset="0"/>
              <a:buChar char="•"/>
              <a:defRPr/>
            </a:pPr>
            <a:r>
              <a:rPr lang="en-GB" b="1" dirty="0"/>
              <a:t>Maintain homes for more than 70,000 people </a:t>
            </a:r>
          </a:p>
          <a:p>
            <a:pPr eaLnBrk="1" fontAlgn="auto" hangingPunct="1">
              <a:spcAft>
                <a:spcPts val="0"/>
              </a:spcAft>
              <a:buFont typeface="Wingdings 2"/>
              <a:buNone/>
              <a:defRPr/>
            </a:pPr>
            <a:endParaRPr lang="en-GB"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sz="3000" dirty="0">
                <a:solidFill>
                  <a:schemeClr val="accent1">
                    <a:tint val="83000"/>
                    <a:satMod val="150000"/>
                  </a:schemeClr>
                </a:solidFill>
              </a:rPr>
              <a:t>How can young people get the skills needed to work within a care setting </a:t>
            </a:r>
          </a:p>
        </p:txBody>
      </p:sp>
      <p:sp>
        <p:nvSpPr>
          <p:cNvPr id="3" name="Text Placeholder 2"/>
          <p:cNvSpPr>
            <a:spLocks noGrp="1"/>
          </p:cNvSpPr>
          <p:nvPr>
            <p:ph type="body" idx="1"/>
          </p:nvPr>
        </p:nvSpPr>
        <p:spPr>
          <a:xfrm>
            <a:off x="179388" y="1773238"/>
            <a:ext cx="8713787" cy="4751387"/>
          </a:xfrm>
        </p:spPr>
        <p:txBody>
          <a:bodyPr>
            <a:noAutofit/>
          </a:bodyPr>
          <a:lstStyle/>
          <a:p>
            <a:pPr eaLnBrk="1" fontAlgn="auto" hangingPunct="1">
              <a:spcAft>
                <a:spcPts val="0"/>
              </a:spcAft>
              <a:buFont typeface="Wingdings 2"/>
              <a:buNone/>
              <a:defRPr/>
            </a:pPr>
            <a:r>
              <a:rPr lang="en-GB" b="1" dirty="0"/>
              <a:t>They can get the skills by doing a work experience or placement or training at a health and social care setting .</a:t>
            </a:r>
          </a:p>
          <a:p>
            <a:pPr eaLnBrk="1" fontAlgn="auto" hangingPunct="1">
              <a:spcAft>
                <a:spcPts val="0"/>
              </a:spcAft>
              <a:buFont typeface="Wingdings 2"/>
              <a:buNone/>
              <a:defRPr/>
            </a:pPr>
            <a:r>
              <a:rPr lang="en-GB" b="1" dirty="0"/>
              <a:t>They can make their communication skills better by talking to people learning to be a cooperative team member and listen to others as well as putting their own view point across. </a:t>
            </a:r>
          </a:p>
          <a:p>
            <a:pPr eaLnBrk="1" fontAlgn="auto" hangingPunct="1">
              <a:spcAft>
                <a:spcPts val="0"/>
              </a:spcAft>
              <a:buFont typeface="Wingdings 2"/>
              <a:buNone/>
              <a:defRPr/>
            </a:pPr>
            <a:endParaRPr lang="en-GB" b="1" dirty="0"/>
          </a:p>
          <a:p>
            <a:pPr eaLnBrk="1" fontAlgn="auto" hangingPunct="1">
              <a:spcAft>
                <a:spcPts val="0"/>
              </a:spcAft>
              <a:buFont typeface="Wingdings 2"/>
              <a:buNone/>
              <a:defRPr/>
            </a:pPr>
            <a:r>
              <a:rPr lang="en-GB" b="1" u="sng" dirty="0">
                <a:solidFill>
                  <a:schemeClr val="accent2"/>
                </a:solidFill>
              </a:rPr>
              <a:t>What kind of skills do you need ?</a:t>
            </a:r>
            <a:endParaRPr lang="en-GB" b="1" u="sng" dirty="0"/>
          </a:p>
          <a:p>
            <a:pPr eaLnBrk="1" fontAlgn="auto" hangingPunct="1">
              <a:spcAft>
                <a:spcPts val="0"/>
              </a:spcAft>
              <a:buFont typeface="Wingdings 2"/>
              <a:buNone/>
              <a:defRPr/>
            </a:pPr>
            <a:r>
              <a:rPr lang="en-GB" b="1" dirty="0"/>
              <a:t>Here are a few skills you need to work within a health and social care settings:</a:t>
            </a:r>
          </a:p>
          <a:p>
            <a:pPr eaLnBrk="1" fontAlgn="auto" hangingPunct="1">
              <a:spcAft>
                <a:spcPts val="0"/>
              </a:spcAft>
              <a:buFont typeface="Wingdings 2"/>
              <a:buNone/>
              <a:defRPr/>
            </a:pPr>
            <a:endParaRPr lang="en-GB" sz="1050" b="1" dirty="0"/>
          </a:p>
          <a:p>
            <a:pPr marL="397764" indent="-342900" eaLnBrk="1" fontAlgn="auto" hangingPunct="1">
              <a:spcAft>
                <a:spcPts val="0"/>
              </a:spcAft>
              <a:buFont typeface="Wingdings" pitchFamily="2" charset="2"/>
              <a:buChar char="Ø"/>
              <a:defRPr/>
            </a:pPr>
            <a:r>
              <a:rPr lang="en-GB" b="1" dirty="0"/>
              <a:t>Excellent and effective communication skills </a:t>
            </a:r>
          </a:p>
          <a:p>
            <a:pPr marL="397764" indent="-342900" eaLnBrk="1" fontAlgn="auto" hangingPunct="1">
              <a:spcAft>
                <a:spcPts val="0"/>
              </a:spcAft>
              <a:buFont typeface="Wingdings" pitchFamily="2" charset="2"/>
              <a:buChar char="Ø"/>
              <a:defRPr/>
            </a:pPr>
            <a:r>
              <a:rPr lang="en-GB" b="1" dirty="0"/>
              <a:t>Motivation and determination to help others </a:t>
            </a:r>
          </a:p>
          <a:p>
            <a:pPr marL="397764" indent="-342900" eaLnBrk="1" fontAlgn="auto" hangingPunct="1">
              <a:spcAft>
                <a:spcPts val="0"/>
              </a:spcAft>
              <a:buFont typeface="Wingdings" pitchFamily="2" charset="2"/>
              <a:buChar char="Ø"/>
              <a:defRPr/>
            </a:pPr>
            <a:r>
              <a:rPr lang="en-GB" b="1" dirty="0"/>
              <a:t>Enthusiasm </a:t>
            </a:r>
          </a:p>
          <a:p>
            <a:pPr marL="397764" indent="-342900" eaLnBrk="1" fontAlgn="auto" hangingPunct="1">
              <a:spcAft>
                <a:spcPts val="0"/>
              </a:spcAft>
              <a:buFont typeface="Wingdings" pitchFamily="2" charset="2"/>
              <a:buChar char="Ø"/>
              <a:defRPr/>
            </a:pPr>
            <a:r>
              <a:rPr lang="en-GB" b="1" dirty="0"/>
              <a:t>A caring personality </a:t>
            </a:r>
          </a:p>
          <a:p>
            <a:pPr eaLnBrk="1" fontAlgn="auto" hangingPunct="1">
              <a:spcAft>
                <a:spcPts val="0"/>
              </a:spcAft>
              <a:buFont typeface="Wingdings 2"/>
              <a:buNone/>
              <a:defRPr/>
            </a:pPr>
            <a:endParaRPr lang="en-GB" b="1"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08920"/>
            <a:ext cx="7200800" cy="2880320"/>
          </a:xfrm>
        </p:spPr>
        <p:txBody>
          <a:bodyPr>
            <a:normAutofit fontScale="90000"/>
          </a:bodyPr>
          <a:lstStyle/>
          <a:p>
            <a:pPr algn="ctr" eaLnBrk="1" fontAlgn="auto" hangingPunct="1">
              <a:spcAft>
                <a:spcPts val="0"/>
              </a:spcAft>
              <a:defRPr/>
            </a:pPr>
            <a:r>
              <a:rPr lang="en-GB" sz="4000" dirty="0">
                <a:solidFill>
                  <a:schemeClr val="accent1">
                    <a:tint val="83000"/>
                    <a:satMod val="150000"/>
                  </a:schemeClr>
                </a:solidFill>
              </a:rPr>
              <a:t>MANY THANKS </a:t>
            </a:r>
            <a:br>
              <a:rPr lang="en-GB" sz="4000" dirty="0">
                <a:solidFill>
                  <a:schemeClr val="accent1">
                    <a:tint val="83000"/>
                    <a:satMod val="150000"/>
                  </a:schemeClr>
                </a:solidFill>
              </a:rPr>
            </a:br>
            <a:r>
              <a:rPr lang="en-GB" sz="4000" dirty="0">
                <a:solidFill>
                  <a:schemeClr val="accent1">
                    <a:tint val="83000"/>
                    <a:satMod val="150000"/>
                  </a:schemeClr>
                </a:solidFill>
              </a:rPr>
              <a:t>TO THE MIDLAND HEART TEAM, WHO LET US GAIN THIS WONDERFUL EXPERIENCE AND ALSO GIVING US AN INSIGHT IN THE CARE GIVEN TO HELP THE HOMELESS AND THE CARE PROVIDED FOR THE ELDERLY.</a:t>
            </a:r>
            <a:br>
              <a:rPr lang="en-GB" dirty="0">
                <a:solidFill>
                  <a:schemeClr val="accent1">
                    <a:tint val="83000"/>
                    <a:satMod val="150000"/>
                  </a:schemeClr>
                </a:solidFill>
              </a:rPr>
            </a:br>
            <a:br>
              <a:rPr lang="en-GB" dirty="0">
                <a:solidFill>
                  <a:schemeClr val="accent1">
                    <a:tint val="83000"/>
                    <a:satMod val="150000"/>
                  </a:schemeClr>
                </a:solidFill>
              </a:rPr>
            </a:br>
            <a:br>
              <a:rPr lang="en-GB" dirty="0">
                <a:solidFill>
                  <a:schemeClr val="accent1">
                    <a:tint val="83000"/>
                    <a:satMod val="150000"/>
                  </a:schemeClr>
                </a:solidFill>
              </a:rPr>
            </a:br>
            <a:endParaRPr lang="en-GB" dirty="0">
              <a:solidFill>
                <a:schemeClr val="accent1">
                  <a:tint val="83000"/>
                  <a:satMod val="1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58800" y="2133600"/>
          <a:ext cx="7809410" cy="4525972"/>
        </p:xfrm>
        <a:graphic>
          <a:graphicData uri="http://schemas.openxmlformats.org/drawingml/2006/table">
            <a:tbl>
              <a:tblPr>
                <a:tableStyleId>{5C22544A-7EE6-4342-B048-85BDC9FD1C3A}</a:tableStyleId>
              </a:tblPr>
              <a:tblGrid>
                <a:gridCol w="2163326">
                  <a:extLst>
                    <a:ext uri="{9D8B030D-6E8A-4147-A177-3AD203B41FA5}">
                      <a16:colId xmlns:a16="http://schemas.microsoft.com/office/drawing/2014/main" val="20000"/>
                    </a:ext>
                  </a:extLst>
                </a:gridCol>
                <a:gridCol w="2940250">
                  <a:extLst>
                    <a:ext uri="{9D8B030D-6E8A-4147-A177-3AD203B41FA5}">
                      <a16:colId xmlns:a16="http://schemas.microsoft.com/office/drawing/2014/main" val="20001"/>
                    </a:ext>
                  </a:extLst>
                </a:gridCol>
                <a:gridCol w="2705834">
                  <a:extLst>
                    <a:ext uri="{9D8B030D-6E8A-4147-A177-3AD203B41FA5}">
                      <a16:colId xmlns:a16="http://schemas.microsoft.com/office/drawing/2014/main" val="20002"/>
                    </a:ext>
                  </a:extLst>
                </a:gridCol>
              </a:tblGrid>
              <a:tr h="399148">
                <a:tc>
                  <a:txBody>
                    <a:bodyPr/>
                    <a:lstStyle/>
                    <a:p>
                      <a:pPr algn="ctr">
                        <a:lnSpc>
                          <a:spcPct val="115000"/>
                        </a:lnSpc>
                        <a:spcAft>
                          <a:spcPts val="0"/>
                        </a:spcAft>
                      </a:pPr>
                      <a:r>
                        <a:rPr lang="en-GB" sz="1100" dirty="0">
                          <a:effectLst/>
                        </a:rPr>
                        <a:t>  </a:t>
                      </a:r>
                      <a:endParaRPr lang="en-GB" sz="1000" dirty="0">
                        <a:effectLst/>
                        <a:latin typeface="Calibri"/>
                        <a:ea typeface="Calibri"/>
                        <a:cs typeface="Times New Roman"/>
                      </a:endParaRPr>
                    </a:p>
                  </a:txBody>
                  <a:tcPr marL="18077" marR="18077" marT="0" marB="0"/>
                </a:tc>
                <a:tc>
                  <a:txBody>
                    <a:bodyPr/>
                    <a:lstStyle/>
                    <a:p>
                      <a:pPr algn="ctr">
                        <a:lnSpc>
                          <a:spcPct val="115000"/>
                        </a:lnSpc>
                        <a:spcAft>
                          <a:spcPts val="0"/>
                        </a:spcAft>
                      </a:pPr>
                      <a:r>
                        <a:rPr lang="en-GB" sz="1100">
                          <a:effectLst/>
                        </a:rPr>
                        <a:t>13D HSC</a:t>
                      </a:r>
                      <a:endParaRPr lang="en-GB" sz="1000">
                        <a:effectLst/>
                      </a:endParaRPr>
                    </a:p>
                    <a:p>
                      <a:pPr algn="ctr">
                        <a:lnSpc>
                          <a:spcPct val="115000"/>
                        </a:lnSpc>
                        <a:spcAft>
                          <a:spcPts val="0"/>
                        </a:spcAft>
                      </a:pPr>
                      <a:r>
                        <a:rPr lang="en-GB" sz="1100">
                          <a:effectLst/>
                        </a:rPr>
                        <a:t>BTEC L3</a:t>
                      </a:r>
                      <a:endParaRPr lang="en-GB" sz="1000">
                        <a:effectLst/>
                        <a:latin typeface="Calibri"/>
                        <a:ea typeface="Calibri"/>
                        <a:cs typeface="Times New Roman"/>
                      </a:endParaRPr>
                    </a:p>
                  </a:txBody>
                  <a:tcPr marL="18077" marR="18077" marT="0" marB="0"/>
                </a:tc>
                <a:tc>
                  <a:txBody>
                    <a:bodyPr/>
                    <a:lstStyle/>
                    <a:p>
                      <a:pPr algn="ctr">
                        <a:lnSpc>
                          <a:spcPct val="115000"/>
                        </a:lnSpc>
                        <a:spcAft>
                          <a:spcPts val="0"/>
                        </a:spcAft>
                      </a:pPr>
                      <a:r>
                        <a:rPr lang="en-GB" sz="1100">
                          <a:effectLst/>
                        </a:rPr>
                        <a:t>PJB</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0"/>
                  </a:ext>
                </a:extLst>
              </a:tr>
              <a:tr h="231993">
                <a:tc>
                  <a:txBody>
                    <a:bodyPr/>
                    <a:lstStyle/>
                    <a:p>
                      <a:pPr algn="ctr">
                        <a:lnSpc>
                          <a:spcPct val="115000"/>
                        </a:lnSpc>
                        <a:spcAft>
                          <a:spcPts val="0"/>
                        </a:spcAft>
                      </a:pPr>
                      <a:r>
                        <a:rPr lang="en-GB" sz="1100">
                          <a:effectLst/>
                        </a:rPr>
                        <a:t> </a:t>
                      </a:r>
                      <a:endParaRPr lang="en-GB" sz="1000">
                        <a:effectLst/>
                        <a:latin typeface="Calibri"/>
                        <a:ea typeface="Calibri"/>
                        <a:cs typeface="Times New Roman"/>
                      </a:endParaRPr>
                    </a:p>
                  </a:txBody>
                  <a:tcPr marL="18077" marR="18077" marT="0" marB="0"/>
                </a:tc>
                <a:tc>
                  <a:txBody>
                    <a:bodyPr/>
                    <a:lstStyle/>
                    <a:p>
                      <a:pPr algn="ctr">
                        <a:lnSpc>
                          <a:spcPct val="115000"/>
                        </a:lnSpc>
                        <a:spcAft>
                          <a:spcPts val="0"/>
                        </a:spcAft>
                      </a:pPr>
                      <a:r>
                        <a:rPr lang="en-GB" sz="1100">
                          <a:effectLst/>
                        </a:rPr>
                        <a:t>Surname</a:t>
                      </a:r>
                      <a:endParaRPr lang="en-GB" sz="1000">
                        <a:effectLst/>
                        <a:latin typeface="Calibri"/>
                        <a:ea typeface="Calibri"/>
                        <a:cs typeface="Times New Roman"/>
                      </a:endParaRPr>
                    </a:p>
                  </a:txBody>
                  <a:tcPr marL="18077" marR="18077" marT="0" marB="0"/>
                </a:tc>
                <a:tc>
                  <a:txBody>
                    <a:bodyPr/>
                    <a:lstStyle/>
                    <a:p>
                      <a:pPr algn="ctr">
                        <a:lnSpc>
                          <a:spcPct val="115000"/>
                        </a:lnSpc>
                        <a:spcAft>
                          <a:spcPts val="0"/>
                        </a:spcAft>
                      </a:pPr>
                      <a:r>
                        <a:rPr lang="en-GB" sz="1100">
                          <a:effectLst/>
                        </a:rPr>
                        <a:t>First Name</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1"/>
                  </a:ext>
                </a:extLst>
              </a:tr>
              <a:tr h="231993">
                <a:tc>
                  <a:txBody>
                    <a:bodyPr/>
                    <a:lstStyle/>
                    <a:p>
                      <a:pPr algn="l">
                        <a:lnSpc>
                          <a:spcPct val="115000"/>
                        </a:lnSpc>
                        <a:spcAft>
                          <a:spcPts val="0"/>
                        </a:spcAft>
                      </a:pPr>
                      <a:r>
                        <a:rPr lang="en-GB" sz="1000">
                          <a:effectLst/>
                        </a:rPr>
                        <a:t>1</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Banari</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Sonia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2"/>
                  </a:ext>
                </a:extLst>
              </a:tr>
              <a:tr h="231993">
                <a:tc>
                  <a:txBody>
                    <a:bodyPr/>
                    <a:lstStyle/>
                    <a:p>
                      <a:pPr algn="l">
                        <a:lnSpc>
                          <a:spcPct val="115000"/>
                        </a:lnSpc>
                        <a:spcAft>
                          <a:spcPts val="0"/>
                        </a:spcAft>
                      </a:pPr>
                      <a:r>
                        <a:rPr lang="en-GB" sz="1000">
                          <a:effectLst/>
                        </a:rPr>
                        <a:t>2</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Begum</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Abidah</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3"/>
                  </a:ext>
                </a:extLst>
              </a:tr>
              <a:tr h="231993">
                <a:tc>
                  <a:txBody>
                    <a:bodyPr/>
                    <a:lstStyle/>
                    <a:p>
                      <a:pPr algn="l">
                        <a:lnSpc>
                          <a:spcPct val="115000"/>
                        </a:lnSpc>
                        <a:spcAft>
                          <a:spcPts val="0"/>
                        </a:spcAft>
                      </a:pPr>
                      <a:r>
                        <a:rPr lang="en-GB" sz="1100" dirty="0">
                          <a:effectLst/>
                        </a:rPr>
                        <a:t>3</a:t>
                      </a:r>
                      <a:endParaRPr lang="en-GB" sz="1000" dirty="0">
                        <a:effectLst/>
                        <a:latin typeface="Calibri"/>
                        <a:ea typeface="Calibri"/>
                        <a:cs typeface="Times New Roman"/>
                      </a:endParaRPr>
                    </a:p>
                  </a:txBody>
                  <a:tcPr marL="18077" marR="18077" marT="0" marB="0"/>
                </a:tc>
                <a:tc>
                  <a:txBody>
                    <a:bodyPr/>
                    <a:lstStyle/>
                    <a:p>
                      <a:pPr algn="l">
                        <a:lnSpc>
                          <a:spcPct val="115000"/>
                        </a:lnSpc>
                        <a:spcAft>
                          <a:spcPts val="0"/>
                        </a:spcAft>
                      </a:pPr>
                      <a:r>
                        <a:rPr lang="en-GB" sz="1100">
                          <a:effectLst/>
                        </a:rPr>
                        <a:t>Bi </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100">
                          <a:effectLst/>
                        </a:rPr>
                        <a:t>Shabnum</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4"/>
                  </a:ext>
                </a:extLst>
              </a:tr>
              <a:tr h="231993">
                <a:tc>
                  <a:txBody>
                    <a:bodyPr/>
                    <a:lstStyle/>
                    <a:p>
                      <a:pPr algn="l">
                        <a:lnSpc>
                          <a:spcPct val="115000"/>
                        </a:lnSpc>
                        <a:spcAft>
                          <a:spcPts val="0"/>
                        </a:spcAft>
                      </a:pPr>
                      <a:r>
                        <a:rPr lang="en-GB" sz="1000" dirty="0">
                          <a:effectLst/>
                        </a:rPr>
                        <a:t>4</a:t>
                      </a:r>
                      <a:endParaRPr lang="en-GB" sz="1000" dirty="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Chadni </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Rukhsana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5"/>
                  </a:ext>
                </a:extLst>
              </a:tr>
              <a:tr h="231993">
                <a:tc>
                  <a:txBody>
                    <a:bodyPr/>
                    <a:lstStyle/>
                    <a:p>
                      <a:pPr algn="l">
                        <a:lnSpc>
                          <a:spcPct val="115000"/>
                        </a:lnSpc>
                        <a:spcAft>
                          <a:spcPts val="0"/>
                        </a:spcAft>
                      </a:pPr>
                      <a:r>
                        <a:rPr lang="en-GB" sz="1000">
                          <a:effectLst/>
                        </a:rPr>
                        <a:t>5</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Dhillon</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Hardeep</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6"/>
                  </a:ext>
                </a:extLst>
              </a:tr>
              <a:tr h="231993">
                <a:tc>
                  <a:txBody>
                    <a:bodyPr/>
                    <a:lstStyle/>
                    <a:p>
                      <a:pPr algn="l">
                        <a:lnSpc>
                          <a:spcPct val="115000"/>
                        </a:lnSpc>
                        <a:spcAft>
                          <a:spcPts val="0"/>
                        </a:spcAft>
                      </a:pPr>
                      <a:r>
                        <a:rPr lang="en-GB" sz="1000" dirty="0">
                          <a:effectLst/>
                        </a:rPr>
                        <a:t>6</a:t>
                      </a:r>
                      <a:endParaRPr lang="en-GB" sz="1000" dirty="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Dhupar</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Jaswinder Kaur</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7"/>
                  </a:ext>
                </a:extLst>
              </a:tr>
              <a:tr h="231993">
                <a:tc>
                  <a:txBody>
                    <a:bodyPr/>
                    <a:lstStyle/>
                    <a:p>
                      <a:pPr algn="l">
                        <a:lnSpc>
                          <a:spcPct val="115000"/>
                        </a:lnSpc>
                        <a:spcAft>
                          <a:spcPts val="0"/>
                        </a:spcAft>
                      </a:pPr>
                      <a:r>
                        <a:rPr lang="en-GB" sz="1000">
                          <a:effectLst/>
                        </a:rPr>
                        <a:t>7</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Farid</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Adeeba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8"/>
                  </a:ext>
                </a:extLst>
              </a:tr>
              <a:tr h="231993">
                <a:tc>
                  <a:txBody>
                    <a:bodyPr/>
                    <a:lstStyle/>
                    <a:p>
                      <a:pPr algn="l">
                        <a:lnSpc>
                          <a:spcPct val="115000"/>
                        </a:lnSpc>
                        <a:spcAft>
                          <a:spcPts val="0"/>
                        </a:spcAft>
                      </a:pPr>
                      <a:r>
                        <a:rPr lang="en-GB" sz="1000">
                          <a:effectLst/>
                        </a:rPr>
                        <a:t>8</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Kaur</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Gurjoth</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09"/>
                  </a:ext>
                </a:extLst>
              </a:tr>
              <a:tr h="231993">
                <a:tc>
                  <a:txBody>
                    <a:bodyPr/>
                    <a:lstStyle/>
                    <a:p>
                      <a:pPr algn="l">
                        <a:lnSpc>
                          <a:spcPct val="115000"/>
                        </a:lnSpc>
                        <a:spcAft>
                          <a:spcPts val="0"/>
                        </a:spcAft>
                      </a:pPr>
                      <a:r>
                        <a:rPr lang="en-GB" sz="1100">
                          <a:effectLst/>
                        </a:rPr>
                        <a:t>9</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100">
                          <a:effectLst/>
                        </a:rPr>
                        <a:t>Kauser </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100">
                          <a:effectLst/>
                        </a:rPr>
                        <a:t>Aneela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10"/>
                  </a:ext>
                </a:extLst>
              </a:tr>
              <a:tr h="231993">
                <a:tc>
                  <a:txBody>
                    <a:bodyPr/>
                    <a:lstStyle/>
                    <a:p>
                      <a:pPr algn="l">
                        <a:lnSpc>
                          <a:spcPct val="115000"/>
                        </a:lnSpc>
                        <a:spcAft>
                          <a:spcPts val="0"/>
                        </a:spcAft>
                      </a:pPr>
                      <a:r>
                        <a:rPr lang="en-GB" sz="1000">
                          <a:effectLst/>
                        </a:rPr>
                        <a:t>10</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Khan </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dirty="0">
                          <a:effectLst/>
                        </a:rPr>
                        <a:t>Javeria</a:t>
                      </a:r>
                      <a:endParaRPr lang="en-GB" sz="1000" dirty="0">
                        <a:effectLst/>
                        <a:latin typeface="Calibri"/>
                        <a:ea typeface="Calibri"/>
                        <a:cs typeface="Times New Roman"/>
                      </a:endParaRPr>
                    </a:p>
                  </a:txBody>
                  <a:tcPr marL="18077" marR="18077" marT="0" marB="0"/>
                </a:tc>
                <a:extLst>
                  <a:ext uri="{0D108BD9-81ED-4DB2-BD59-A6C34878D82A}">
                    <a16:rowId xmlns:a16="http://schemas.microsoft.com/office/drawing/2014/main" val="10011"/>
                  </a:ext>
                </a:extLst>
              </a:tr>
              <a:tr h="231993">
                <a:tc>
                  <a:txBody>
                    <a:bodyPr/>
                    <a:lstStyle/>
                    <a:p>
                      <a:pPr algn="l">
                        <a:lnSpc>
                          <a:spcPct val="115000"/>
                        </a:lnSpc>
                        <a:spcAft>
                          <a:spcPts val="0"/>
                        </a:spcAft>
                      </a:pPr>
                      <a:r>
                        <a:rPr lang="en-GB" sz="1000">
                          <a:effectLst/>
                        </a:rPr>
                        <a:t>11</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Khan </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Zara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12"/>
                  </a:ext>
                </a:extLst>
              </a:tr>
              <a:tr h="231993">
                <a:tc>
                  <a:txBody>
                    <a:bodyPr/>
                    <a:lstStyle/>
                    <a:p>
                      <a:pPr algn="l">
                        <a:lnSpc>
                          <a:spcPct val="115000"/>
                        </a:lnSpc>
                        <a:spcAft>
                          <a:spcPts val="0"/>
                        </a:spcAft>
                      </a:pPr>
                      <a:r>
                        <a:rPr lang="en-GB" sz="1000">
                          <a:effectLst/>
                        </a:rPr>
                        <a:t>12</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Mahay</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Tina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13"/>
                  </a:ext>
                </a:extLst>
              </a:tr>
              <a:tr h="231993">
                <a:tc>
                  <a:txBody>
                    <a:bodyPr/>
                    <a:lstStyle/>
                    <a:p>
                      <a:pPr algn="l">
                        <a:lnSpc>
                          <a:spcPct val="115000"/>
                        </a:lnSpc>
                        <a:spcAft>
                          <a:spcPts val="0"/>
                        </a:spcAft>
                      </a:pPr>
                      <a:r>
                        <a:rPr lang="en-GB" sz="1000">
                          <a:effectLst/>
                        </a:rPr>
                        <a:t>13</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Mushtaq</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Shabnum</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14"/>
                  </a:ext>
                </a:extLst>
              </a:tr>
              <a:tr h="182943">
                <a:tc>
                  <a:txBody>
                    <a:bodyPr/>
                    <a:lstStyle/>
                    <a:p>
                      <a:pPr algn="l">
                        <a:lnSpc>
                          <a:spcPct val="115000"/>
                        </a:lnSpc>
                        <a:spcAft>
                          <a:spcPts val="0"/>
                        </a:spcAft>
                      </a:pPr>
                      <a:r>
                        <a:rPr lang="en-GB" sz="1000">
                          <a:effectLst/>
                        </a:rPr>
                        <a:t>14</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Raza</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Sofia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15"/>
                  </a:ext>
                </a:extLst>
              </a:tr>
              <a:tr h="231993">
                <a:tc>
                  <a:txBody>
                    <a:bodyPr/>
                    <a:lstStyle/>
                    <a:p>
                      <a:pPr algn="l">
                        <a:lnSpc>
                          <a:spcPct val="115000"/>
                        </a:lnSpc>
                        <a:spcAft>
                          <a:spcPts val="0"/>
                        </a:spcAft>
                      </a:pPr>
                      <a:r>
                        <a:rPr lang="en-GB" sz="1000">
                          <a:effectLst/>
                        </a:rPr>
                        <a:t>15</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Seehra</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Ishpreet</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16"/>
                  </a:ext>
                </a:extLst>
              </a:tr>
              <a:tr h="231993">
                <a:tc>
                  <a:txBody>
                    <a:bodyPr/>
                    <a:lstStyle/>
                    <a:p>
                      <a:pPr algn="l">
                        <a:lnSpc>
                          <a:spcPct val="115000"/>
                        </a:lnSpc>
                        <a:spcAft>
                          <a:spcPts val="0"/>
                        </a:spcAft>
                      </a:pPr>
                      <a:r>
                        <a:rPr lang="en-GB" sz="1000">
                          <a:effectLst/>
                        </a:rPr>
                        <a:t>16</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Tanveer</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Aroosa</a:t>
                      </a:r>
                      <a:endParaRPr lang="en-GB" sz="1000">
                        <a:effectLst/>
                        <a:latin typeface="Calibri"/>
                        <a:ea typeface="Calibri"/>
                        <a:cs typeface="Times New Roman"/>
                      </a:endParaRPr>
                    </a:p>
                  </a:txBody>
                  <a:tcPr marL="18077" marR="18077" marT="0" marB="0"/>
                </a:tc>
                <a:extLst>
                  <a:ext uri="{0D108BD9-81ED-4DB2-BD59-A6C34878D82A}">
                    <a16:rowId xmlns:a16="http://schemas.microsoft.com/office/drawing/2014/main" val="10017"/>
                  </a:ext>
                </a:extLst>
              </a:tr>
              <a:tr h="231993">
                <a:tc>
                  <a:txBody>
                    <a:bodyPr/>
                    <a:lstStyle/>
                    <a:p>
                      <a:pPr algn="l">
                        <a:lnSpc>
                          <a:spcPct val="115000"/>
                        </a:lnSpc>
                        <a:spcAft>
                          <a:spcPts val="0"/>
                        </a:spcAft>
                      </a:pPr>
                      <a:r>
                        <a:rPr lang="en-GB" sz="1000">
                          <a:effectLst/>
                        </a:rPr>
                        <a:t>17</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a:effectLst/>
                        </a:rPr>
                        <a:t>Younis</a:t>
                      </a:r>
                      <a:endParaRPr lang="en-GB" sz="1000">
                        <a:effectLst/>
                        <a:latin typeface="Calibri"/>
                        <a:ea typeface="Calibri"/>
                        <a:cs typeface="Times New Roman"/>
                      </a:endParaRPr>
                    </a:p>
                  </a:txBody>
                  <a:tcPr marL="18077" marR="18077" marT="0" marB="0"/>
                </a:tc>
                <a:tc>
                  <a:txBody>
                    <a:bodyPr/>
                    <a:lstStyle/>
                    <a:p>
                      <a:pPr algn="l">
                        <a:lnSpc>
                          <a:spcPct val="115000"/>
                        </a:lnSpc>
                        <a:spcAft>
                          <a:spcPts val="0"/>
                        </a:spcAft>
                      </a:pPr>
                      <a:r>
                        <a:rPr lang="en-GB" sz="1000" dirty="0">
                          <a:effectLst/>
                        </a:rPr>
                        <a:t>Maria</a:t>
                      </a:r>
                      <a:endParaRPr lang="en-GB" sz="1000" dirty="0">
                        <a:effectLst/>
                        <a:latin typeface="Calibri"/>
                        <a:ea typeface="Calibri"/>
                        <a:cs typeface="Times New Roman"/>
                      </a:endParaRPr>
                    </a:p>
                  </a:txBody>
                  <a:tcPr marL="18077" marR="18077" marT="0" marB="0"/>
                </a:tc>
                <a:extLst>
                  <a:ext uri="{0D108BD9-81ED-4DB2-BD59-A6C34878D82A}">
                    <a16:rowId xmlns:a16="http://schemas.microsoft.com/office/drawing/2014/main" val="10018"/>
                  </a:ext>
                </a:extLst>
              </a:tr>
            </a:tbl>
          </a:graphicData>
        </a:graphic>
      </p:graphicFrame>
      <p:sp>
        <p:nvSpPr>
          <p:cNvPr id="14419" name="TextBox 2"/>
          <p:cNvSpPr txBox="1">
            <a:spLocks noChangeArrowheads="1"/>
          </p:cNvSpPr>
          <p:nvPr/>
        </p:nvSpPr>
        <p:spPr bwMode="auto">
          <a:xfrm>
            <a:off x="179388" y="188913"/>
            <a:ext cx="7993062" cy="2841625"/>
          </a:xfrm>
          <a:prstGeom prst="rect">
            <a:avLst/>
          </a:prstGeom>
          <a:noFill/>
          <a:ln w="9525">
            <a:noFill/>
            <a:miter lim="800000"/>
            <a:headEnd/>
            <a:tailEnd/>
          </a:ln>
        </p:spPr>
        <p:txBody>
          <a:bodyPr>
            <a:spAutoFit/>
          </a:bodyPr>
          <a:lstStyle/>
          <a:p>
            <a:r>
              <a:rPr lang="en-GB" sz="1600" b="1">
                <a:solidFill>
                  <a:schemeClr val="accent1"/>
                </a:solidFill>
                <a:latin typeface="Century Gothic" pitchFamily="34" charset="0"/>
              </a:rPr>
              <a:t>The Students on the course are listed below. Most were able to attend the visits arranged by Midland Heart Housing Association.</a:t>
            </a:r>
          </a:p>
          <a:p>
            <a:r>
              <a:rPr lang="en-GB" sz="1600" b="1">
                <a:solidFill>
                  <a:schemeClr val="accent1"/>
                </a:solidFill>
                <a:latin typeface="Century Gothic" pitchFamily="34" charset="0"/>
              </a:rPr>
              <a:t>The 2 visits attended were:</a:t>
            </a:r>
          </a:p>
          <a:p>
            <a:r>
              <a:rPr lang="en-GB" sz="1600" b="1">
                <a:solidFill>
                  <a:schemeClr val="accent1"/>
                </a:solidFill>
                <a:latin typeface="Century Gothic" pitchFamily="34" charset="0"/>
              </a:rPr>
              <a:t>1) Snow Hill House, 86 Old Snow Hill, Birmingham B4 6DG. Accommodation for homeless people.</a:t>
            </a:r>
          </a:p>
          <a:p>
            <a:r>
              <a:rPr lang="en-GB" sz="1600" b="1">
                <a:solidFill>
                  <a:schemeClr val="accent1"/>
                </a:solidFill>
                <a:latin typeface="Century Gothic" pitchFamily="34" charset="0"/>
              </a:rPr>
              <a:t>2) Broad Meadow, Red Kite Drive, Dudley , West Midlands, DY1 2GS. Homes for the elderly. </a:t>
            </a:r>
          </a:p>
          <a:p>
            <a:pPr>
              <a:buFontTx/>
              <a:buAutoNum type="arabicParenR"/>
            </a:pPr>
            <a:endParaRPr lang="en-GB" sz="1600">
              <a:latin typeface="Century Gothic" pitchFamily="34" charset="0"/>
            </a:endParaRPr>
          </a:p>
          <a:p>
            <a:pPr>
              <a:buFontTx/>
              <a:buAutoNum type="arabicParenR"/>
            </a:pPr>
            <a:endParaRPr lang="en-GB">
              <a:latin typeface="Century Gothic" pitchFamily="34" charset="0"/>
            </a:endParaRPr>
          </a:p>
          <a:p>
            <a:pPr>
              <a:buFontTx/>
              <a:buAutoNum type="arabicParenR"/>
            </a:pPr>
            <a:endParaRPr lang="en-GB" sz="1600">
              <a:latin typeface="Century Gothic" pitchFamily="34" charset="0"/>
            </a:endParaRPr>
          </a:p>
          <a:p>
            <a:endParaRPr lang="en-GB">
              <a:latin typeface="Century Gothi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solidFill>
                  <a:schemeClr val="accent1">
                    <a:tint val="83000"/>
                    <a:satMod val="150000"/>
                  </a:schemeClr>
                </a:solidFill>
              </a:rPr>
              <a:t>What is Midland Heart?</a:t>
            </a:r>
          </a:p>
        </p:txBody>
      </p:sp>
      <p:sp>
        <p:nvSpPr>
          <p:cNvPr id="3" name="Text Placeholder 2"/>
          <p:cNvSpPr>
            <a:spLocks noGrp="1"/>
          </p:cNvSpPr>
          <p:nvPr>
            <p:ph type="body" idx="1"/>
          </p:nvPr>
        </p:nvSpPr>
        <p:spPr>
          <a:xfrm>
            <a:off x="381000" y="1633538"/>
            <a:ext cx="8078788" cy="3956050"/>
          </a:xfrm>
        </p:spPr>
        <p:txBody>
          <a:bodyPr>
            <a:normAutofit/>
          </a:bodyPr>
          <a:lstStyle/>
          <a:p>
            <a:pPr eaLnBrk="1" fontAlgn="auto" hangingPunct="1">
              <a:spcAft>
                <a:spcPts val="0"/>
              </a:spcAft>
              <a:buFont typeface="Wingdings 2"/>
              <a:buNone/>
              <a:defRPr/>
            </a:pPr>
            <a:r>
              <a:rPr lang="en-GB" b="1" dirty="0"/>
              <a:t>Midland Heart is the one of the top ten housing and care organisations based in the U.K. </a:t>
            </a:r>
          </a:p>
          <a:p>
            <a:pPr eaLnBrk="1" fontAlgn="auto" hangingPunct="1">
              <a:spcAft>
                <a:spcPts val="0"/>
              </a:spcAft>
              <a:buFont typeface="Wingdings 2"/>
              <a:buNone/>
              <a:defRPr/>
            </a:pPr>
            <a:endParaRPr lang="en-GB" b="1" dirty="0"/>
          </a:p>
          <a:p>
            <a:pPr eaLnBrk="1" fontAlgn="auto" hangingPunct="1">
              <a:spcAft>
                <a:spcPts val="0"/>
              </a:spcAft>
              <a:buFont typeface="Wingdings 2"/>
              <a:buNone/>
              <a:defRPr/>
            </a:pPr>
            <a:r>
              <a:rPr lang="en-GB" b="1" dirty="0"/>
              <a:t>Midland Heart supports those:</a:t>
            </a:r>
          </a:p>
          <a:p>
            <a:pPr marL="397764" indent="-342900" eaLnBrk="1" fontAlgn="auto" hangingPunct="1">
              <a:spcAft>
                <a:spcPts val="0"/>
              </a:spcAft>
              <a:buFont typeface="Arial" pitchFamily="34" charset="0"/>
              <a:buChar char="•"/>
              <a:defRPr/>
            </a:pPr>
            <a:r>
              <a:rPr lang="en-GB" b="1" dirty="0"/>
              <a:t>Who need help to live independently </a:t>
            </a:r>
          </a:p>
          <a:p>
            <a:pPr marL="397764" indent="-342900" eaLnBrk="1" fontAlgn="auto" hangingPunct="1">
              <a:spcAft>
                <a:spcPts val="0"/>
              </a:spcAft>
              <a:buFont typeface="Arial" pitchFamily="34" charset="0"/>
              <a:buChar char="•"/>
              <a:defRPr/>
            </a:pPr>
            <a:r>
              <a:rPr lang="en-GB" b="1" dirty="0"/>
              <a:t>Assist those in the community</a:t>
            </a:r>
          </a:p>
          <a:p>
            <a:pPr marL="397764" indent="-342900" eaLnBrk="1" fontAlgn="auto" hangingPunct="1">
              <a:spcAft>
                <a:spcPts val="0"/>
              </a:spcAft>
              <a:buFont typeface="Arial" pitchFamily="34" charset="0"/>
              <a:buChar char="•"/>
              <a:defRPr/>
            </a:pPr>
            <a:r>
              <a:rPr lang="en-GB" b="1" dirty="0"/>
              <a:t>Help individuals to discover their own ability</a:t>
            </a:r>
          </a:p>
          <a:p>
            <a:pPr marL="397764" indent="-342900" eaLnBrk="1" fontAlgn="auto" hangingPunct="1">
              <a:spcAft>
                <a:spcPts val="0"/>
              </a:spcAft>
              <a:buFont typeface="Arial" pitchFamily="34" charset="0"/>
              <a:buChar char="•"/>
              <a:defRPr/>
            </a:pPr>
            <a:r>
              <a:rPr lang="en-GB" b="1" dirty="0"/>
              <a:t>Transforms lives   </a:t>
            </a:r>
          </a:p>
          <a:p>
            <a:pPr marL="397764" indent="-342900" eaLnBrk="1" fontAlgn="auto" hangingPunct="1">
              <a:spcAft>
                <a:spcPts val="0"/>
              </a:spcAft>
              <a:buFont typeface="Arial" pitchFamily="34" charset="0"/>
              <a:buChar char="•"/>
              <a:defRPr/>
            </a:pPr>
            <a:r>
              <a:rPr lang="en-GB" b="1" dirty="0"/>
              <a:t>They also provides homes for over 70,000 people</a:t>
            </a:r>
          </a:p>
          <a:p>
            <a:pPr eaLnBrk="1" fontAlgn="auto" hangingPunct="1">
              <a:spcAft>
                <a:spcPts val="0"/>
              </a:spcAft>
              <a:buFont typeface="Wingdings 2"/>
              <a:buNone/>
              <a:defRPr/>
            </a:pPr>
            <a:endParaRPr lang="en-GB" dirty="0"/>
          </a:p>
        </p:txBody>
      </p:sp>
      <p:pic>
        <p:nvPicPr>
          <p:cNvPr id="15363" name="Picture 4" descr="http://www.thedrum.com/uploads/drum_basic_article/84957/main_images/midland%20heart.jpg">
            <a:hlinkClick r:id="rId2"/>
          </p:cNvPr>
          <p:cNvPicPr>
            <a:picLocks noChangeAspect="1" noChangeArrowheads="1"/>
          </p:cNvPicPr>
          <p:nvPr/>
        </p:nvPicPr>
        <p:blipFill>
          <a:blip r:embed="rId3"/>
          <a:srcRect t="23546" b="32246"/>
          <a:stretch>
            <a:fillRect/>
          </a:stretch>
        </p:blipFill>
        <p:spPr bwMode="auto">
          <a:xfrm>
            <a:off x="4473575" y="5013325"/>
            <a:ext cx="4464050" cy="14620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239000" cy="1012851"/>
          </a:xfrm>
        </p:spPr>
        <p:txBody>
          <a:bodyPr/>
          <a:lstStyle/>
          <a:p>
            <a:pPr algn="ctr" eaLnBrk="1" fontAlgn="auto" hangingPunct="1">
              <a:spcAft>
                <a:spcPts val="0"/>
              </a:spcAft>
              <a:defRPr/>
            </a:pPr>
            <a:r>
              <a:rPr lang="en-GB" dirty="0">
                <a:solidFill>
                  <a:schemeClr val="accent1">
                    <a:tint val="83000"/>
                    <a:satMod val="150000"/>
                  </a:schemeClr>
                </a:solidFill>
              </a:rPr>
              <a:t>Brief history of Midland Heart?</a:t>
            </a:r>
          </a:p>
        </p:txBody>
      </p:sp>
      <p:sp>
        <p:nvSpPr>
          <p:cNvPr id="16386" name="Text Placeholder 2"/>
          <p:cNvSpPr>
            <a:spLocks noGrp="1"/>
          </p:cNvSpPr>
          <p:nvPr>
            <p:ph type="body" idx="1"/>
          </p:nvPr>
        </p:nvSpPr>
        <p:spPr>
          <a:xfrm>
            <a:off x="107950" y="981075"/>
            <a:ext cx="8640763" cy="5543550"/>
          </a:xfrm>
        </p:spPr>
        <p:txBody>
          <a:bodyPr/>
          <a:lstStyle/>
          <a:p>
            <a:pPr marL="53975" eaLnBrk="1" hangingPunct="1"/>
            <a:r>
              <a:rPr lang="en-GB">
                <a:solidFill>
                  <a:srgbClr val="FFFFFF"/>
                </a:solidFill>
              </a:rPr>
              <a:t>Midland heart was established in the 1920’s, where this company became passionate about the community. This was done by improving slum housing in Birmingham. </a:t>
            </a:r>
          </a:p>
          <a:p>
            <a:pPr marL="53975" eaLnBrk="1" hangingPunct="1"/>
            <a:endParaRPr lang="en-GB">
              <a:solidFill>
                <a:srgbClr val="FFFFFF"/>
              </a:solidFill>
            </a:endParaRPr>
          </a:p>
          <a:p>
            <a:pPr marL="53975" eaLnBrk="1" hangingPunct="1"/>
            <a:r>
              <a:rPr lang="en-GB" b="1" u="sng">
                <a:solidFill>
                  <a:schemeClr val="accent1"/>
                </a:solidFill>
              </a:rPr>
              <a:t>Snow Hill:</a:t>
            </a:r>
          </a:p>
          <a:p>
            <a:pPr marL="53975" eaLnBrk="1" hangingPunct="1">
              <a:buFont typeface="Arial" charset="0"/>
              <a:buChar char="•"/>
            </a:pPr>
            <a:r>
              <a:rPr lang="en-GB" b="1">
                <a:solidFill>
                  <a:schemeClr val="tx1"/>
                </a:solidFill>
              </a:rPr>
              <a:t>In the 1920’s Snow Hill was originally a well known theatre which later on became a newly homeless service in the centre of Birmingham.</a:t>
            </a:r>
          </a:p>
          <a:p>
            <a:pPr marL="53975" eaLnBrk="1" hangingPunct="1">
              <a:buFont typeface="Arial" charset="0"/>
              <a:buChar char="•"/>
            </a:pPr>
            <a:r>
              <a:rPr lang="en-GB" b="1">
                <a:solidFill>
                  <a:schemeClr val="tx1"/>
                </a:solidFill>
              </a:rPr>
              <a:t>It was re-opened and launched to customers on 14</a:t>
            </a:r>
            <a:r>
              <a:rPr lang="en-GB" b="1" baseline="30000">
                <a:solidFill>
                  <a:schemeClr val="tx1"/>
                </a:solidFill>
              </a:rPr>
              <a:t>th</a:t>
            </a:r>
            <a:r>
              <a:rPr lang="en-GB" b="1">
                <a:solidFill>
                  <a:schemeClr val="tx1"/>
                </a:solidFill>
              </a:rPr>
              <a:t> May 2012</a:t>
            </a:r>
          </a:p>
          <a:p>
            <a:pPr marL="53975" eaLnBrk="1" hangingPunct="1">
              <a:buFont typeface="Arial" charset="0"/>
              <a:buChar char="•"/>
            </a:pPr>
            <a:r>
              <a:rPr lang="en-GB" b="1">
                <a:solidFill>
                  <a:schemeClr val="tx1"/>
                </a:solidFill>
              </a:rPr>
              <a:t>The manager of snow hill is known as Carl Larter the Midland Heart director.</a:t>
            </a:r>
          </a:p>
          <a:p>
            <a:pPr marL="53975" eaLnBrk="1" hangingPunct="1">
              <a:buFont typeface="Arial" charset="0"/>
              <a:buChar char="•"/>
            </a:pPr>
            <a:endParaRPr lang="en-GB" b="1">
              <a:solidFill>
                <a:schemeClr val="tx1"/>
              </a:solidFill>
            </a:endParaRPr>
          </a:p>
          <a:p>
            <a:pPr marL="53975" eaLnBrk="1" hangingPunct="1"/>
            <a:r>
              <a:rPr lang="en-GB" b="1" u="sng">
                <a:solidFill>
                  <a:schemeClr val="accent1"/>
                </a:solidFill>
              </a:rPr>
              <a:t>Broad Meadow:</a:t>
            </a:r>
          </a:p>
          <a:p>
            <a:pPr marL="53975" eaLnBrk="1" hangingPunct="1">
              <a:buFont typeface="Arial" charset="0"/>
              <a:buChar char="•"/>
            </a:pPr>
            <a:r>
              <a:rPr lang="en-GB" b="1">
                <a:solidFill>
                  <a:schemeClr val="tx1"/>
                </a:solidFill>
              </a:rPr>
              <a:t>Was developed by Midland Heart in partnership with Dudley Council, the homes and community and agency.</a:t>
            </a:r>
          </a:p>
          <a:p>
            <a:pPr marL="53975" eaLnBrk="1" hangingPunct="1">
              <a:buFont typeface="Arial" charset="0"/>
              <a:buChar char="•"/>
            </a:pPr>
            <a:endParaRPr lang="en-GB" b="1">
              <a:solidFill>
                <a:schemeClr val="tx1"/>
              </a:solidFill>
            </a:endParaRPr>
          </a:p>
          <a:p>
            <a:pPr marL="53975" eaLnBrk="1" hangingPunct="1"/>
            <a:endParaRPr lang="en-GB" b="1">
              <a:solidFill>
                <a:schemeClr val="tx1"/>
              </a:solidFill>
            </a:endParaRPr>
          </a:p>
          <a:p>
            <a:pPr marL="53975" eaLnBrk="1" hangingPunct="1">
              <a:buFont typeface="Arial" charset="0"/>
              <a:buChar char="•"/>
            </a:pPr>
            <a:endParaRPr lang="en-GB" b="1" u="sng">
              <a:solidFill>
                <a:schemeClr val="accent1"/>
              </a:solidFill>
            </a:endParaRPr>
          </a:p>
          <a:p>
            <a:pPr marL="53975" eaLnBrk="1" hangingPunct="1"/>
            <a:endParaRPr lang="en-GB">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GB" dirty="0">
                <a:solidFill>
                  <a:schemeClr val="accent1">
                    <a:tint val="83000"/>
                    <a:satMod val="150000"/>
                  </a:schemeClr>
                </a:solidFill>
              </a:rPr>
              <a:t>The job/roles within the care and support business of Midland Heart </a:t>
            </a:r>
          </a:p>
        </p:txBody>
      </p:sp>
      <p:sp>
        <p:nvSpPr>
          <p:cNvPr id="17410" name="Text Placeholder 2"/>
          <p:cNvSpPr>
            <a:spLocks noGrp="1"/>
          </p:cNvSpPr>
          <p:nvPr>
            <p:ph type="body" idx="1"/>
          </p:nvPr>
        </p:nvSpPr>
        <p:spPr>
          <a:xfrm>
            <a:off x="468313" y="2133600"/>
            <a:ext cx="7920037" cy="4175125"/>
          </a:xfrm>
        </p:spPr>
        <p:txBody>
          <a:bodyPr/>
          <a:lstStyle/>
          <a:p>
            <a:pPr marL="396875" indent="-342900" eaLnBrk="1" hangingPunct="1">
              <a:buFont typeface="Arial" charset="0"/>
              <a:buNone/>
            </a:pPr>
            <a:r>
              <a:rPr lang="en-GB" b="1">
                <a:solidFill>
                  <a:srgbClr val="FFFFFF"/>
                </a:solidFill>
              </a:rPr>
              <a:t>     Midland Heart supports challenging people; it has many support businesses  available, such as:</a:t>
            </a:r>
          </a:p>
          <a:p>
            <a:pPr marL="396875" indent="-342900" eaLnBrk="1" hangingPunct="1">
              <a:buFont typeface="Arial" charset="0"/>
              <a:buChar char="•"/>
            </a:pPr>
            <a:r>
              <a:rPr lang="en-GB" b="1">
                <a:solidFill>
                  <a:srgbClr val="FFFFFF"/>
                </a:solidFill>
              </a:rPr>
              <a:t> learning disability services</a:t>
            </a:r>
          </a:p>
          <a:p>
            <a:pPr marL="396875" indent="-342900" eaLnBrk="1" hangingPunct="1">
              <a:buFont typeface="Arial" charset="0"/>
              <a:buChar char="•"/>
            </a:pPr>
            <a:r>
              <a:rPr lang="en-GB" b="1">
                <a:solidFill>
                  <a:srgbClr val="FFFFFF"/>
                </a:solidFill>
              </a:rPr>
              <a:t> youth services </a:t>
            </a:r>
          </a:p>
          <a:p>
            <a:pPr marL="396875" indent="-342900" eaLnBrk="1" hangingPunct="1">
              <a:buFont typeface="Arial" charset="0"/>
              <a:buChar char="•"/>
            </a:pPr>
            <a:r>
              <a:rPr lang="en-GB" b="1">
                <a:solidFill>
                  <a:srgbClr val="FFFFFF"/>
                </a:solidFill>
              </a:rPr>
              <a:t> mental health services </a:t>
            </a:r>
          </a:p>
          <a:p>
            <a:pPr marL="396875" indent="-342900" eaLnBrk="1" hangingPunct="1">
              <a:buFont typeface="Arial" charset="0"/>
              <a:buChar char="•"/>
            </a:pPr>
            <a:r>
              <a:rPr lang="en-GB" b="1">
                <a:solidFill>
                  <a:srgbClr val="FFFFFF"/>
                </a:solidFill>
              </a:rPr>
              <a:t> homeless services </a:t>
            </a:r>
          </a:p>
          <a:p>
            <a:pPr marL="396875" indent="-342900" eaLnBrk="1" hangingPunct="1">
              <a:buFont typeface="Arial" charset="0"/>
              <a:buChar char="•"/>
            </a:pPr>
            <a:r>
              <a:rPr lang="en-GB" b="1">
                <a:solidFill>
                  <a:srgbClr val="FFFFFF"/>
                </a:solidFill>
              </a:rPr>
              <a:t> support  for residents to find jobs </a:t>
            </a:r>
          </a:p>
          <a:p>
            <a:pPr marL="396875" indent="-342900" eaLnBrk="1" hangingPunct="1">
              <a:buFont typeface="Arial" charset="0"/>
              <a:buChar char="•"/>
            </a:pPr>
            <a:r>
              <a:rPr lang="en-GB" b="1">
                <a:solidFill>
                  <a:srgbClr val="FFFFFF"/>
                </a:solidFill>
              </a:rPr>
              <a:t> services for older people </a:t>
            </a:r>
          </a:p>
          <a:p>
            <a:pPr marL="396875" indent="-342900" eaLnBrk="1" hangingPunct="1">
              <a:buFont typeface="Arial" charset="0"/>
              <a:buChar char="•"/>
            </a:pPr>
            <a:r>
              <a:rPr lang="en-GB" b="1">
                <a:solidFill>
                  <a:srgbClr val="FFFFFF"/>
                </a:solidFill>
              </a:rPr>
              <a:t>This opens a wide range of options for people who are jobless or who are looking for something like this. </a:t>
            </a:r>
          </a:p>
          <a:p>
            <a:pPr marL="396875" indent="-342900" eaLnBrk="1" hangingPunct="1"/>
            <a:r>
              <a:rPr lang="en-GB" b="1">
                <a:solidFill>
                  <a:srgbClr val="FFFFFF"/>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solidFill>
                  <a:schemeClr val="accent1">
                    <a:tint val="83000"/>
                    <a:satMod val="150000"/>
                  </a:schemeClr>
                </a:solidFill>
              </a:rPr>
              <a:t>Statistics:</a:t>
            </a:r>
          </a:p>
        </p:txBody>
      </p:sp>
      <p:sp>
        <p:nvSpPr>
          <p:cNvPr id="18434" name="Text Placeholder 2"/>
          <p:cNvSpPr>
            <a:spLocks noGrp="1"/>
          </p:cNvSpPr>
          <p:nvPr>
            <p:ph type="body" idx="1"/>
          </p:nvPr>
        </p:nvSpPr>
        <p:spPr>
          <a:xfrm>
            <a:off x="250825" y="1628775"/>
            <a:ext cx="8137525" cy="4968875"/>
          </a:xfrm>
        </p:spPr>
        <p:txBody>
          <a:bodyPr/>
          <a:lstStyle/>
          <a:p>
            <a:pPr marL="396875" indent="-342900" eaLnBrk="1" hangingPunct="1">
              <a:lnSpc>
                <a:spcPct val="90000"/>
              </a:lnSpc>
              <a:buFont typeface="Arial" charset="0"/>
              <a:buChar char="•"/>
            </a:pPr>
            <a:r>
              <a:rPr lang="en-GB" b="1">
                <a:solidFill>
                  <a:srgbClr val="FFFFFF"/>
                </a:solidFill>
              </a:rPr>
              <a:t>Across England, approximately 48,510 households were accepted as homeless by local authorities in 2011.</a:t>
            </a:r>
          </a:p>
          <a:p>
            <a:pPr marL="396875" indent="-342900" eaLnBrk="1" hangingPunct="1">
              <a:lnSpc>
                <a:spcPct val="90000"/>
              </a:lnSpc>
              <a:buFont typeface="Arial" charset="0"/>
              <a:buChar char="•"/>
            </a:pPr>
            <a:r>
              <a:rPr lang="en-GB" b="1">
                <a:solidFill>
                  <a:srgbClr val="FFFFFF"/>
                </a:solidFill>
              </a:rPr>
              <a:t> 69,460 children or expected children are in homeless households.</a:t>
            </a:r>
          </a:p>
          <a:p>
            <a:pPr marL="396875" indent="-342900" eaLnBrk="1" hangingPunct="1">
              <a:lnSpc>
                <a:spcPct val="90000"/>
              </a:lnSpc>
              <a:buFont typeface="Arial" charset="0"/>
              <a:buChar char="•"/>
            </a:pPr>
            <a:r>
              <a:rPr lang="en-GB" b="1">
                <a:solidFill>
                  <a:srgbClr val="FFFFFF"/>
                </a:solidFill>
              </a:rPr>
              <a:t> There are millions of people who are living  in a rough situation.</a:t>
            </a:r>
          </a:p>
          <a:p>
            <a:pPr marL="396875" indent="-342900" eaLnBrk="1" hangingPunct="1">
              <a:lnSpc>
                <a:spcPct val="90000"/>
              </a:lnSpc>
              <a:buFont typeface="Arial" charset="0"/>
              <a:buChar char="•"/>
            </a:pPr>
            <a:r>
              <a:rPr lang="en-GB" b="1">
                <a:solidFill>
                  <a:srgbClr val="FFFFFF"/>
                </a:solidFill>
              </a:rPr>
              <a:t> Half a million people in Britain live on the streets. The other half live in squats or a temporary  shelter. </a:t>
            </a:r>
          </a:p>
          <a:p>
            <a:pPr marL="396875" indent="-342900" eaLnBrk="1" hangingPunct="1">
              <a:lnSpc>
                <a:spcPct val="90000"/>
              </a:lnSpc>
              <a:buFont typeface="Arial" charset="0"/>
              <a:buChar char="•"/>
            </a:pPr>
            <a:endParaRPr lang="en-GB" b="1">
              <a:solidFill>
                <a:srgbClr val="FFFFFF"/>
              </a:solidFill>
            </a:endParaRPr>
          </a:p>
          <a:p>
            <a:pPr marL="396875" indent="-342900" eaLnBrk="1" hangingPunct="1">
              <a:lnSpc>
                <a:spcPct val="90000"/>
              </a:lnSpc>
              <a:buFont typeface="Arial" charset="0"/>
              <a:buChar char="•"/>
            </a:pPr>
            <a:r>
              <a:rPr lang="en-GB" b="1">
                <a:solidFill>
                  <a:srgbClr val="FFFFFF"/>
                </a:solidFill>
              </a:rPr>
              <a:t>Life expectancy is an estimate of the number of years that a person can expect to live.</a:t>
            </a:r>
          </a:p>
          <a:p>
            <a:pPr marL="396875" indent="-342900" eaLnBrk="1" hangingPunct="1">
              <a:lnSpc>
                <a:spcPct val="90000"/>
              </a:lnSpc>
              <a:buFont typeface="Arial" charset="0"/>
              <a:buChar char="•"/>
            </a:pPr>
            <a:r>
              <a:rPr lang="en-GB" b="1">
                <a:solidFill>
                  <a:srgbClr val="FFFFFF"/>
                </a:solidFill>
              </a:rPr>
              <a:t>Life expectancy at birth is 77 for males and 82 for females. A man who has already reached the age of 65 is expected, on average to live to the age of 82. While a women who has lived to be 65 is expected to live until the age of 85.</a:t>
            </a:r>
          </a:p>
          <a:p>
            <a:pPr marL="396875" indent="-342900" eaLnBrk="1" hangingPunct="1">
              <a:lnSpc>
                <a:spcPct val="90000"/>
              </a:lnSpc>
              <a:buFont typeface="Arial" charset="0"/>
              <a:buChar char="•"/>
            </a:pPr>
            <a:endParaRPr lang="en-GB" b="1">
              <a:solidFill>
                <a:srgbClr val="FFFFFF"/>
              </a:solidFill>
            </a:endParaRPr>
          </a:p>
          <a:p>
            <a:pPr marL="396875" indent="-342900" eaLnBrk="1" hangingPunct="1">
              <a:lnSpc>
                <a:spcPct val="90000"/>
              </a:lnSpc>
            </a:pPr>
            <a:endParaRPr lang="en-GB"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solidFill>
                  <a:schemeClr val="accent1">
                    <a:tint val="83000"/>
                    <a:satMod val="150000"/>
                  </a:schemeClr>
                </a:solidFill>
              </a:rPr>
              <a:t>Recent study</a:t>
            </a:r>
          </a:p>
        </p:txBody>
      </p:sp>
      <p:sp>
        <p:nvSpPr>
          <p:cNvPr id="19458" name="Text Placeholder 2"/>
          <p:cNvSpPr>
            <a:spLocks noGrp="1"/>
          </p:cNvSpPr>
          <p:nvPr>
            <p:ph type="body" idx="1"/>
          </p:nvPr>
        </p:nvSpPr>
        <p:spPr>
          <a:xfrm>
            <a:off x="395288" y="1484313"/>
            <a:ext cx="7993062" cy="4387850"/>
          </a:xfrm>
        </p:spPr>
        <p:txBody>
          <a:bodyPr/>
          <a:lstStyle/>
          <a:p>
            <a:pPr marL="53975" eaLnBrk="1" hangingPunct="1">
              <a:lnSpc>
                <a:spcPct val="80000"/>
              </a:lnSpc>
            </a:pPr>
            <a:r>
              <a:rPr lang="en-GB" sz="1800" b="1">
                <a:solidFill>
                  <a:srgbClr val="FFFFFF"/>
                </a:solidFill>
              </a:rPr>
              <a:t>A recent study / investigation (Panorama) came as a shock to the whole nation. At a care home, known as ‘Winter Bourne View’, vulnerable people were being mistreated by care workers who should have been looking after them. However they were not looking after the residents, but they were abusing the innocents. This left the nation with a wake-up call to what many care homes can be like. </a:t>
            </a:r>
          </a:p>
          <a:p>
            <a:pPr marL="53975" eaLnBrk="1" hangingPunct="1">
              <a:lnSpc>
                <a:spcPct val="80000"/>
              </a:lnSpc>
            </a:pPr>
            <a:r>
              <a:rPr lang="en-GB" sz="1800" b="1">
                <a:solidFill>
                  <a:srgbClr val="FFFFFF"/>
                </a:solidFill>
              </a:rPr>
              <a:t>In contrast Midland Heart has provided a positive, open service that can open up a lot of options for people and a good choice for people who were left doubtful about whether to put one of their family or a friend into the care of other people. Midland Heart should be publicised around the world so they can receive positive press and recognition for their work. </a:t>
            </a:r>
          </a:p>
          <a:p>
            <a:pPr marL="53975" eaLnBrk="1" hangingPunct="1">
              <a:lnSpc>
                <a:spcPct val="80000"/>
              </a:lnSpc>
            </a:pPr>
            <a:r>
              <a:rPr lang="en-GB" sz="1800" b="1">
                <a:solidFill>
                  <a:srgbClr val="FFFFFF"/>
                </a:solidFill>
              </a:rPr>
              <a:t>The CQC (Care Quality Commission) failed to recognise the bad care which was given in Winter Bourne View. However after this incident they have tightened up and are trying their utmost to ensure that clients in care homes are receiving the best possible care. </a:t>
            </a:r>
          </a:p>
          <a:p>
            <a:pPr marL="53975" eaLnBrk="1" hangingPunct="1">
              <a:lnSpc>
                <a:spcPct val="80000"/>
              </a:lnSpc>
            </a:pPr>
            <a:r>
              <a:rPr lang="en-GB" sz="1800" b="1">
                <a:solidFill>
                  <a:srgbClr val="FFFFFF"/>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dirty="0">
                <a:solidFill>
                  <a:schemeClr val="accent1">
                    <a:tint val="83000"/>
                    <a:satMod val="150000"/>
                  </a:schemeClr>
                </a:solidFill>
              </a:rPr>
              <a:t>The Visits</a:t>
            </a:r>
          </a:p>
        </p:txBody>
      </p:sp>
      <p:sp>
        <p:nvSpPr>
          <p:cNvPr id="20482" name="Text Placeholder 2"/>
          <p:cNvSpPr>
            <a:spLocks noGrp="1"/>
          </p:cNvSpPr>
          <p:nvPr>
            <p:ph type="body" idx="1"/>
          </p:nvPr>
        </p:nvSpPr>
        <p:spPr>
          <a:xfrm>
            <a:off x="111125" y="1268413"/>
            <a:ext cx="8367713" cy="2436812"/>
          </a:xfrm>
        </p:spPr>
        <p:txBody>
          <a:bodyPr/>
          <a:lstStyle/>
          <a:p>
            <a:pPr marL="53975" eaLnBrk="1" hangingPunct="1"/>
            <a:r>
              <a:rPr lang="en-GB" b="1">
                <a:solidFill>
                  <a:srgbClr val="FFFFFF"/>
                </a:solidFill>
                <a:ea typeface="Andalus"/>
                <a:cs typeface="Andalus"/>
              </a:rPr>
              <a:t>We visited two places:</a:t>
            </a:r>
          </a:p>
          <a:p>
            <a:pPr lvl="2" eaLnBrk="1" hangingPunct="1">
              <a:buFont typeface="Wingdings" pitchFamily="2" charset="2"/>
              <a:buChar char="Ø"/>
            </a:pPr>
            <a:r>
              <a:rPr lang="en-GB" sz="2000" b="1">
                <a:solidFill>
                  <a:srgbClr val="FFFFFF"/>
                </a:solidFill>
                <a:ea typeface="Andalus"/>
                <a:cs typeface="Andalus"/>
              </a:rPr>
              <a:t>Snow Hill House, which is an accommodation for people aged 21 and over, and the Midland Heart Foyer, where the minimum age range is 16 and the maximum age range is 25.</a:t>
            </a:r>
          </a:p>
          <a:p>
            <a:pPr lvl="2" eaLnBrk="1" hangingPunct="1">
              <a:buFont typeface="Wingdings" pitchFamily="2" charset="2"/>
              <a:buChar char="Ø"/>
            </a:pPr>
            <a:r>
              <a:rPr lang="en-GB" sz="2000" b="1">
                <a:solidFill>
                  <a:srgbClr val="FFFFFF"/>
                </a:solidFill>
                <a:ea typeface="Andalus"/>
                <a:cs typeface="Andalus"/>
              </a:rPr>
              <a:t> The Broad Meadow, which is accommodation for old people aged 40 and over, also for guests.</a:t>
            </a:r>
          </a:p>
          <a:p>
            <a:pPr marL="53975" eaLnBrk="1" hangingPunct="1"/>
            <a:endParaRPr lang="en-GB">
              <a:solidFill>
                <a:srgbClr val="FFFFFF"/>
              </a:solidFill>
            </a:endParaRPr>
          </a:p>
        </p:txBody>
      </p:sp>
      <p:pic>
        <p:nvPicPr>
          <p:cNvPr id="20483" name="Picture 2"/>
          <p:cNvPicPr>
            <a:picLocks noChangeAspect="1" noChangeArrowheads="1"/>
          </p:cNvPicPr>
          <p:nvPr/>
        </p:nvPicPr>
        <p:blipFill>
          <a:blip r:embed="rId2"/>
          <a:srcRect/>
          <a:stretch>
            <a:fillRect/>
          </a:stretch>
        </p:blipFill>
        <p:spPr bwMode="auto">
          <a:xfrm>
            <a:off x="0" y="3705225"/>
            <a:ext cx="4295775" cy="3152775"/>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4295775" y="3705225"/>
            <a:ext cx="4848225" cy="31511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39000" cy="1362075"/>
          </a:xfrm>
        </p:spPr>
        <p:txBody>
          <a:bodyPr/>
          <a:lstStyle/>
          <a:p>
            <a:pPr algn="ctr" eaLnBrk="1" fontAlgn="auto" hangingPunct="1">
              <a:spcAft>
                <a:spcPts val="0"/>
              </a:spcAft>
              <a:defRPr/>
            </a:pPr>
            <a:r>
              <a:rPr lang="en-GB" dirty="0">
                <a:solidFill>
                  <a:schemeClr val="accent1">
                    <a:tint val="83000"/>
                    <a:satMod val="150000"/>
                  </a:schemeClr>
                </a:solidFill>
              </a:rPr>
              <a:t>What We Saw</a:t>
            </a:r>
          </a:p>
        </p:txBody>
      </p:sp>
      <p:sp>
        <p:nvSpPr>
          <p:cNvPr id="21506" name="Text Placeholder 2"/>
          <p:cNvSpPr>
            <a:spLocks noGrp="1"/>
          </p:cNvSpPr>
          <p:nvPr>
            <p:ph type="body" idx="1"/>
          </p:nvPr>
        </p:nvSpPr>
        <p:spPr>
          <a:xfrm>
            <a:off x="381000" y="1633538"/>
            <a:ext cx="7791450" cy="4027487"/>
          </a:xfrm>
        </p:spPr>
        <p:txBody>
          <a:bodyPr/>
          <a:lstStyle/>
          <a:p>
            <a:pPr marL="0" eaLnBrk="1" hangingPunct="1">
              <a:lnSpc>
                <a:spcPct val="80000"/>
              </a:lnSpc>
            </a:pPr>
            <a:r>
              <a:rPr lang="en-GB" b="1">
                <a:solidFill>
                  <a:srgbClr val="FFFFFF"/>
                </a:solidFill>
                <a:ea typeface="Andalus"/>
                <a:cs typeface="Andalus"/>
              </a:rPr>
              <a:t>Overall we:</a:t>
            </a:r>
          </a:p>
          <a:p>
            <a:pPr marL="0" eaLnBrk="1" hangingPunct="1">
              <a:lnSpc>
                <a:spcPct val="80000"/>
              </a:lnSpc>
              <a:buFont typeface="Arial" charset="0"/>
              <a:buChar char="•"/>
            </a:pPr>
            <a:r>
              <a:rPr lang="en-GB" b="1">
                <a:solidFill>
                  <a:srgbClr val="FFFFFF"/>
                </a:solidFill>
                <a:ea typeface="Andalus"/>
                <a:cs typeface="Andalus"/>
              </a:rPr>
              <a:t>Saw rooms for the homeless people.</a:t>
            </a:r>
          </a:p>
          <a:p>
            <a:pPr marL="0" eaLnBrk="1" hangingPunct="1">
              <a:lnSpc>
                <a:spcPct val="80000"/>
              </a:lnSpc>
              <a:buFont typeface="Arial" charset="0"/>
              <a:buChar char="•"/>
            </a:pPr>
            <a:r>
              <a:rPr lang="en-GB" b="1">
                <a:solidFill>
                  <a:srgbClr val="FFFFFF"/>
                </a:solidFill>
                <a:ea typeface="Andalus"/>
                <a:cs typeface="Andalus"/>
              </a:rPr>
              <a:t> We talked to the people who are being looked after.</a:t>
            </a:r>
          </a:p>
          <a:p>
            <a:pPr marL="0" eaLnBrk="1" hangingPunct="1">
              <a:lnSpc>
                <a:spcPct val="80000"/>
              </a:lnSpc>
              <a:buFont typeface="Arial" charset="0"/>
              <a:buChar char="•"/>
            </a:pPr>
            <a:r>
              <a:rPr lang="en-GB" b="1">
                <a:solidFill>
                  <a:srgbClr val="FFFFFF"/>
                </a:solidFill>
                <a:ea typeface="Andalus"/>
                <a:cs typeface="Andalus"/>
              </a:rPr>
              <a:t>We talked to the people who are providing the care to the homeless people.</a:t>
            </a:r>
          </a:p>
          <a:p>
            <a:pPr marL="0" eaLnBrk="1" hangingPunct="1">
              <a:lnSpc>
                <a:spcPct val="80000"/>
              </a:lnSpc>
              <a:buFont typeface="Arial" charset="0"/>
              <a:buChar char="•"/>
            </a:pPr>
            <a:r>
              <a:rPr lang="en-GB" b="1">
                <a:solidFill>
                  <a:srgbClr val="FFFFFF"/>
                </a:solidFill>
                <a:ea typeface="Andalus"/>
                <a:cs typeface="Andalus"/>
              </a:rPr>
              <a:t>Saw facilities provided for the homeless people in and out of their rooms.</a:t>
            </a:r>
          </a:p>
          <a:p>
            <a:pPr marL="0" eaLnBrk="1" hangingPunct="1">
              <a:lnSpc>
                <a:spcPct val="80000"/>
              </a:lnSpc>
              <a:buFont typeface="Arial" charset="0"/>
              <a:buChar char="•"/>
            </a:pPr>
            <a:r>
              <a:rPr lang="en-GB" b="1">
                <a:solidFill>
                  <a:srgbClr val="FFFFFF"/>
                </a:solidFill>
                <a:ea typeface="Andalus"/>
                <a:cs typeface="Andalus"/>
              </a:rPr>
              <a:t> Saw accommodation for old people.</a:t>
            </a:r>
          </a:p>
          <a:p>
            <a:pPr marL="0" eaLnBrk="1" hangingPunct="1">
              <a:lnSpc>
                <a:spcPct val="80000"/>
              </a:lnSpc>
              <a:buFont typeface="Arial" charset="0"/>
              <a:buChar char="•"/>
            </a:pPr>
            <a:r>
              <a:rPr lang="en-GB" b="1">
                <a:solidFill>
                  <a:srgbClr val="FFFFFF"/>
                </a:solidFill>
                <a:ea typeface="Andalus"/>
                <a:cs typeface="Andalus"/>
              </a:rPr>
              <a:t> We talked to the old people who are looked after.</a:t>
            </a:r>
          </a:p>
          <a:p>
            <a:pPr marL="0" eaLnBrk="1" hangingPunct="1">
              <a:lnSpc>
                <a:spcPct val="80000"/>
              </a:lnSpc>
              <a:buFont typeface="Arial" charset="0"/>
              <a:buChar char="•"/>
            </a:pPr>
            <a:r>
              <a:rPr lang="en-GB" b="1">
                <a:solidFill>
                  <a:srgbClr val="FFFFFF"/>
                </a:solidFill>
                <a:ea typeface="Andalus"/>
                <a:cs typeface="Andalus"/>
              </a:rPr>
              <a:t> We talked to the people who look after and care for the old people.</a:t>
            </a:r>
          </a:p>
          <a:p>
            <a:pPr marL="0" eaLnBrk="1" hangingPunct="1">
              <a:lnSpc>
                <a:spcPct val="80000"/>
              </a:lnSpc>
              <a:buFont typeface="Arial" charset="0"/>
              <a:buChar char="•"/>
            </a:pPr>
            <a:r>
              <a:rPr lang="en-GB" b="1">
                <a:solidFill>
                  <a:srgbClr val="FFFFFF"/>
                </a:solidFill>
                <a:ea typeface="Andalus"/>
                <a:cs typeface="Andalus"/>
              </a:rPr>
              <a:t> Saw facilities provided for the old people, for instance shops in Broad Meadow.</a:t>
            </a:r>
          </a:p>
          <a:p>
            <a:pPr marL="0" eaLnBrk="1" hangingPunct="1">
              <a:lnSpc>
                <a:spcPct val="80000"/>
              </a:lnSpc>
              <a:buFont typeface="Arial" charset="0"/>
              <a:buNone/>
            </a:pPr>
            <a:endParaRPr lang="en-GB" b="1">
              <a:solidFill>
                <a:srgbClr val="FFFFFF"/>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363</TotalTime>
  <Words>1989</Words>
  <Application>Microsoft Macintosh PowerPoint</Application>
  <PresentationFormat>On-screen Show (4:3)</PresentationFormat>
  <Paragraphs>216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Calibri</vt:lpstr>
      <vt:lpstr>Century Gothic</vt:lpstr>
      <vt:lpstr>Comic Sans MS</vt:lpstr>
      <vt:lpstr>Verdana</vt:lpstr>
      <vt:lpstr>Wingdings</vt:lpstr>
      <vt:lpstr>Wingdings 2</vt:lpstr>
      <vt:lpstr>Verve</vt:lpstr>
      <vt:lpstr>Developing the Care Workforce of the Future</vt:lpstr>
      <vt:lpstr>PowerPoint Presentation</vt:lpstr>
      <vt:lpstr>What is Midland Heart?</vt:lpstr>
      <vt:lpstr>Brief history of Midland Heart?</vt:lpstr>
      <vt:lpstr>The job/roles within the care and support business of Midland Heart </vt:lpstr>
      <vt:lpstr>Statistics:</vt:lpstr>
      <vt:lpstr>Recent study</vt:lpstr>
      <vt:lpstr>The Visits</vt:lpstr>
      <vt:lpstr>What We Saw</vt:lpstr>
      <vt:lpstr>Activities &amp;+ Experiences</vt:lpstr>
      <vt:lpstr>Demographics’ of old people</vt:lpstr>
      <vt:lpstr>Demographics’ of Homeless people</vt:lpstr>
      <vt:lpstr>Staff we spoke to on our visit..</vt:lpstr>
      <vt:lpstr>The Residents</vt:lpstr>
      <vt:lpstr>What qualities are required from carers?</vt:lpstr>
      <vt:lpstr>What kind of staff are needed at Midland Heart?</vt:lpstr>
      <vt:lpstr>What qualification are needed..</vt:lpstr>
      <vt:lpstr>How can young people get the skills needed to work within a care setting </vt:lpstr>
      <vt:lpstr>MANY THANKS  TO THE MIDLAND HEART TEAM, WHO LET US GAIN THIS WONDERFUL EXPERIENCE AND ALSO GIVING US AN INSIGHT IN THE CARE GIVEN TO HELP THE HOMELESS AND THE CARE PROVIDED FOR THE ELDERLY.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 Care Workforce of the Future</dc:title>
  <dc:creator>Paul Beadle</dc:creator>
  <cp:lastModifiedBy>Amy Chillingsworth</cp:lastModifiedBy>
  <cp:revision>33</cp:revision>
  <cp:lastPrinted>2013-03-01T11:54:59Z</cp:lastPrinted>
  <dcterms:created xsi:type="dcterms:W3CDTF">2013-02-13T13:15:43Z</dcterms:created>
  <dcterms:modified xsi:type="dcterms:W3CDTF">2020-02-21T09:31:53Z</dcterms:modified>
</cp:coreProperties>
</file>