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6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1" r:id="rId10"/>
    <p:sldId id="273" r:id="rId11"/>
    <p:sldId id="260" r:id="rId12"/>
    <p:sldId id="261" r:id="rId13"/>
    <p:sldId id="262" r:id="rId14"/>
    <p:sldId id="263" r:id="rId15"/>
    <p:sldId id="257" r:id="rId16"/>
    <p:sldId id="264" r:id="rId17"/>
    <p:sldId id="259" r:id="rId18"/>
    <p:sldId id="258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C1AB904-1564-4B25-8043-372D2231F912}" type="datetimeFigureOut">
              <a:rPr lang="en-GB"/>
              <a:pPr>
                <a:defRPr/>
              </a:pPr>
              <a:t>17/03/2023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8311183-482B-4FF9-8AE0-3DAD1E1369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F6E66-DA98-4F85-A0B4-48DAB2645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9942-F078-429C-B958-6E272349D9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E9BE-15AF-4C85-9697-8AD1F6C49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68E7-E698-491C-B197-AF747CB805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BE47-76BE-40B5-9BE3-5FE77E22A5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5B6B-D5DD-4BE0-B043-4DBB0E9E7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84C3-BA3E-4459-A682-71B6817372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8C863-9F96-4627-862D-756584FB59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45BC-5D97-4B28-B1B9-A8E902F653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F977-0B63-49FE-895B-D9E683C7E1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C5AB-8839-485A-A412-7CCE3B5431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9166D-3139-43C6-8F2F-8D7E280E52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2998B509-F4C9-4A91-A323-249062BC61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/>
              <a:t>Why do we see patterns?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141663"/>
            <a:ext cx="6477000" cy="1981200"/>
          </a:xfrm>
        </p:spPr>
        <p:txBody>
          <a:bodyPr/>
          <a:lstStyle/>
          <a:p>
            <a:pPr eaLnBrk="1" hangingPunct="1"/>
            <a:r>
              <a:rPr lang="en-GB"/>
              <a:t>Look at the pictures below and write a sentence explaining what you see and what they are…</a:t>
            </a:r>
          </a:p>
        </p:txBody>
      </p:sp>
      <p:pic>
        <p:nvPicPr>
          <p:cNvPr id="15363" name="Picture 5" descr="http://fusedweb.pppl.gov/cpep/chart_pages/Graphics/Space/RingNebula.AAO.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94225"/>
            <a:ext cx="30956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687888"/>
            <a:ext cx="226853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594225"/>
            <a:ext cx="16732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421563" y="333375"/>
            <a:ext cx="1296987" cy="719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2"/>
                </a:solidFill>
              </a:rPr>
              <a:t>Title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73863" y="987425"/>
            <a:ext cx="647700" cy="5032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6" descr="C:\Documents and Settings\plmcalk\Local Settings\Temporary Internet Files\Content.IE5\08Q4KKRO\MC90043800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068638"/>
            <a:ext cx="18637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 pattern for beauty…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We will consider Islamic art and try to create our own special pattern!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997200"/>
            <a:ext cx="23050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Islamic Art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888" y="1639888"/>
            <a:ext cx="7010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/>
              <a:t>One of the main rules of Islamic art is that you are not allowed to show pictures of people, animals or places.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/>
              <a:t>Muslims believe that Allah ( their God) is the creator and the focus of our worship.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/>
              <a:t>They want to avoid people worshiping anyone apart from Allah, therefore it is easier to avoid images.</a:t>
            </a:r>
          </a:p>
        </p:txBody>
      </p:sp>
      <p:pic>
        <p:nvPicPr>
          <p:cNvPr id="25603" name="Picture 5" descr="ART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188913"/>
            <a:ext cx="14478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islamicgfpatterns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2276475"/>
            <a:ext cx="16319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532795488_e48f87f3f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5229225"/>
            <a:ext cx="14446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7924800" cy="1143000"/>
          </a:xfrm>
        </p:spPr>
        <p:txBody>
          <a:bodyPr/>
          <a:lstStyle/>
          <a:p>
            <a:pPr eaLnBrk="1" hangingPunct="1"/>
            <a:r>
              <a:rPr lang="en-GB"/>
              <a:t>Styles of Islamic art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7010400" cy="4114800"/>
          </a:xfrm>
        </p:spPr>
        <p:txBody>
          <a:bodyPr/>
          <a:lstStyle/>
          <a:p>
            <a:pPr eaLnBrk="1" hangingPunct="1"/>
            <a:r>
              <a:rPr lang="en-GB"/>
              <a:t>There are three main types of Islamic Art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/>
              <a:t>1.  Calligraphy – this is a way of using words, usually from the Holy Book (Qur’an) to make art</a:t>
            </a:r>
          </a:p>
        </p:txBody>
      </p:sp>
      <p:pic>
        <p:nvPicPr>
          <p:cNvPr id="26627" name="Picture 5" descr="islamic-calli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789363"/>
            <a:ext cx="260826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9wvz4SVLS7usxXUq-s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49725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Arabesque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88913"/>
            <a:ext cx="4033837" cy="5830887"/>
          </a:xfrm>
        </p:spPr>
        <p:txBody>
          <a:bodyPr/>
          <a:lstStyle/>
          <a:p>
            <a:pPr eaLnBrk="1" hangingPunct="1"/>
            <a:r>
              <a:rPr lang="en-GB"/>
              <a:t>These are usually patterns which use leaves and flowers to remind Muslims that Allah creates everything in the world.</a:t>
            </a:r>
          </a:p>
        </p:txBody>
      </p:sp>
      <p:pic>
        <p:nvPicPr>
          <p:cNvPr id="27651" name="Picture 5" descr="Escudo_de_la_dinast%C3%ADa_nazar%C3%AD_Palacio_de_la_Alhambra_Sp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573463"/>
            <a:ext cx="359251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arabesqueti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28352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Geometrical design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341438"/>
            <a:ext cx="7010400" cy="4114800"/>
          </a:xfrm>
        </p:spPr>
        <p:txBody>
          <a:bodyPr/>
          <a:lstStyle/>
          <a:p>
            <a:pPr eaLnBrk="1" hangingPunct="1"/>
            <a:r>
              <a:rPr lang="en-GB"/>
              <a:t>These are different forms of designs that use maths to make the patterns</a:t>
            </a:r>
          </a:p>
          <a:p>
            <a:pPr eaLnBrk="1" hangingPunct="1"/>
            <a:r>
              <a:rPr lang="en-GB"/>
              <a:t>One of these is the Vedic Square that we will be making today!</a:t>
            </a:r>
          </a:p>
        </p:txBody>
      </p:sp>
      <p:pic>
        <p:nvPicPr>
          <p:cNvPr id="28675" name="Picture 5" descr="532795488_e48f87f3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916363"/>
            <a:ext cx="26654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islamic%20patte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933825"/>
            <a:ext cx="28797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Vedic squares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Vedic squares are patterns that are made using numbers.</a:t>
            </a:r>
          </a:p>
          <a:p>
            <a:pPr eaLnBrk="1" hangingPunct="1"/>
            <a:r>
              <a:rPr lang="en-GB"/>
              <a:t>These number patterns have been used by Muslims for hundreds of years.</a:t>
            </a:r>
          </a:p>
          <a:p>
            <a:pPr eaLnBrk="1" hangingPunct="1"/>
            <a:r>
              <a:rPr lang="en-GB"/>
              <a:t>Using the squares you can produce many different types of patterns.</a:t>
            </a:r>
          </a:p>
        </p:txBody>
      </p:sp>
      <p:pic>
        <p:nvPicPr>
          <p:cNvPr id="29699" name="Picture 5" descr="cells of valu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0"/>
            <a:ext cx="1885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How to make a Vedic pattern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73238"/>
            <a:ext cx="3429000" cy="41148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GB" sz="2200"/>
              <a:t>Choose a number from 1-9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GB" sz="2200"/>
              <a:t>Draw a line from the middle of your chosen number to the middle of the same number on the square e.g. 4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GB" sz="2200"/>
              <a:t>Draw lines joining all your numbers to form a pattern.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endParaRPr lang="en-GB" sz="2200"/>
          </a:p>
        </p:txBody>
      </p:sp>
      <p:graphicFrame>
        <p:nvGraphicFramePr>
          <p:cNvPr id="15532" name="Group 172"/>
          <p:cNvGraphicFramePr>
            <a:graphicFrameLocks noGrp="1"/>
          </p:cNvGraphicFramePr>
          <p:nvPr>
            <p:ph sz="half" idx="2"/>
          </p:nvPr>
        </p:nvGraphicFramePr>
        <p:xfrm>
          <a:off x="4356100" y="1989138"/>
          <a:ext cx="4178300" cy="4030662"/>
        </p:xfrm>
        <a:graphic>
          <a:graphicData uri="http://schemas.openxmlformats.org/drawingml/2006/table">
            <a:tbl>
              <a:tblPr/>
              <a:tblGrid>
                <a:gridCol w="46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8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7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6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5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4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3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2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1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 9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805" name="Line 174"/>
          <p:cNvSpPr>
            <a:spLocks noChangeShapeType="1"/>
          </p:cNvSpPr>
          <p:nvPr/>
        </p:nvSpPr>
        <p:spPr bwMode="auto">
          <a:xfrm>
            <a:off x="6011863" y="2205038"/>
            <a:ext cx="187325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6" name="Line 175"/>
          <p:cNvSpPr>
            <a:spLocks noChangeShapeType="1"/>
          </p:cNvSpPr>
          <p:nvPr/>
        </p:nvSpPr>
        <p:spPr bwMode="auto">
          <a:xfrm flipH="1">
            <a:off x="5076825" y="2205038"/>
            <a:ext cx="9350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7" name="Line 176"/>
          <p:cNvSpPr>
            <a:spLocks noChangeShapeType="1"/>
          </p:cNvSpPr>
          <p:nvPr/>
        </p:nvSpPr>
        <p:spPr bwMode="auto">
          <a:xfrm flipH="1" flipV="1">
            <a:off x="6011863" y="2205038"/>
            <a:ext cx="504825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8" name="Line 178"/>
          <p:cNvSpPr>
            <a:spLocks noChangeShapeType="1"/>
          </p:cNvSpPr>
          <p:nvPr/>
        </p:nvSpPr>
        <p:spPr bwMode="auto">
          <a:xfrm flipH="1">
            <a:off x="4643438" y="2276475"/>
            <a:ext cx="13684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9" name="Line 179"/>
          <p:cNvSpPr>
            <a:spLocks noChangeShapeType="1"/>
          </p:cNvSpPr>
          <p:nvPr/>
        </p:nvSpPr>
        <p:spPr bwMode="auto">
          <a:xfrm>
            <a:off x="6011863" y="2205038"/>
            <a:ext cx="1439862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810" name="Picture 181" descr="cells of valu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1885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1" name="Line 182"/>
          <p:cNvSpPr>
            <a:spLocks noChangeShapeType="1"/>
          </p:cNvSpPr>
          <p:nvPr/>
        </p:nvSpPr>
        <p:spPr bwMode="auto">
          <a:xfrm flipH="1">
            <a:off x="4643438" y="2708275"/>
            <a:ext cx="4333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333375"/>
            <a:ext cx="7924800" cy="1143000"/>
          </a:xfrm>
        </p:spPr>
        <p:txBody>
          <a:bodyPr/>
          <a:lstStyle/>
          <a:p>
            <a:pPr eaLnBrk="1" hangingPunct="1"/>
            <a:r>
              <a:rPr lang="en-GB" sz="3800"/>
              <a:t>Vedic squares – </a:t>
            </a:r>
            <a:br>
              <a:rPr lang="en-GB" sz="3800"/>
            </a:br>
            <a:r>
              <a:rPr lang="en-GB" sz="2600"/>
              <a:t>this pattern is made by using number 5</a:t>
            </a:r>
          </a:p>
        </p:txBody>
      </p:sp>
      <p:pic>
        <p:nvPicPr>
          <p:cNvPr id="31746" name="Picture 5" descr="cells of valu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276475"/>
            <a:ext cx="41767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Vedic squares – examples</a:t>
            </a:r>
          </a:p>
        </p:txBody>
      </p:sp>
      <p:pic>
        <p:nvPicPr>
          <p:cNvPr id="32770" name="Picture 5" descr="cells of valu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492375"/>
            <a:ext cx="3455988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cells of valu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413" y="2565400"/>
            <a:ext cx="36353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692275" y="1700213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This pattern uses number 3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5364163" y="17002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This pattern uses all the 9’s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59563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vedic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429000"/>
            <a:ext cx="64389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659563" y="836613"/>
            <a:ext cx="20891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If you cut out your pattern and join it with other ones you get…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http://fusedweb.pppl.gov/cpep/chart_pages/Graphics/Space/RingNebula.AAO.l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42481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5076825" y="981075"/>
            <a:ext cx="3671888" cy="5472113"/>
          </a:xfrm>
        </p:spPr>
        <p:txBody>
          <a:bodyPr/>
          <a:lstStyle/>
          <a:p>
            <a:pPr lvl="1" eaLnBrk="1" hangingPunct="1"/>
            <a:r>
              <a:rPr lang="en-GB" sz="3200"/>
              <a:t>What is this? </a:t>
            </a:r>
          </a:p>
          <a:p>
            <a:pPr lvl="1" eaLnBrk="1" hangingPunct="1"/>
            <a:r>
              <a:rPr lang="en-GB"/>
              <a:t>A heart</a:t>
            </a:r>
          </a:p>
          <a:p>
            <a:pPr lvl="1" eaLnBrk="1" hangingPunct="1"/>
            <a:r>
              <a:rPr lang="en-GB"/>
              <a:t>A nebula</a:t>
            </a:r>
          </a:p>
          <a:p>
            <a:pPr lvl="1" eaLnBrk="1" hangingPunct="1"/>
            <a:r>
              <a:rPr lang="en-GB"/>
              <a:t>A photo</a:t>
            </a:r>
          </a:p>
          <a:p>
            <a:pPr eaLnBrk="1" hangingPunct="1"/>
            <a:r>
              <a:rPr lang="en-GB"/>
              <a:t>The correct answer is…</a:t>
            </a:r>
          </a:p>
          <a:p>
            <a:pPr algn="ctr" eaLnBrk="1" hangingPunct="1"/>
            <a:r>
              <a:rPr lang="en-GB" sz="4800"/>
              <a:t>All 3!</a:t>
            </a:r>
          </a:p>
          <a:p>
            <a:pPr eaLnBrk="1" hangingPunct="1"/>
            <a:r>
              <a:rPr lang="en-GB" sz="4800"/>
              <a:t> </a:t>
            </a:r>
            <a:r>
              <a:rPr lang="en-GB" sz="2000" b="1"/>
              <a:t>What did you see first?</a:t>
            </a:r>
            <a:endParaRPr lang="en-GB" sz="5400" b="1"/>
          </a:p>
        </p:txBody>
      </p:sp>
      <p:sp>
        <p:nvSpPr>
          <p:cNvPr id="6" name="Rectangle 5"/>
          <p:cNvSpPr/>
          <p:nvPr/>
        </p:nvSpPr>
        <p:spPr>
          <a:xfrm>
            <a:off x="1763713" y="260350"/>
            <a:ext cx="2520950" cy="86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Connect the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 descr="vedic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64119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vedic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00400"/>
            <a:ext cx="6411913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1" descr="tesselation ta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450"/>
            <a:ext cx="97536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4288"/>
            <a:ext cx="35052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LL0012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978150"/>
            <a:ext cx="84582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2575"/>
            <a:ext cx="91440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latin typeface="Marker Felt"/>
                <a:ea typeface="ＭＳ Ｐゴシック" pitchFamily="34" charset="-128"/>
              </a:rPr>
              <a:t>Play with numbers and make beautiful artwork for display in classroom. </a:t>
            </a:r>
          </a:p>
          <a:p>
            <a:pPr algn="ctr" eaLnBrk="0" hangingPunct="0"/>
            <a:r>
              <a:rPr lang="en-US" sz="2800">
                <a:latin typeface="Marker Felt"/>
                <a:ea typeface="ＭＳ Ｐゴシック" pitchFamily="34" charset="-128"/>
              </a:rPr>
              <a:t>How enjoyable could that be?</a:t>
            </a:r>
            <a:endParaRPr lang="en-US" sz="240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Learning outcomes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47813" y="1268413"/>
            <a:ext cx="6985000" cy="5256212"/>
          </a:xfrm>
        </p:spPr>
        <p:txBody>
          <a:bodyPr/>
          <a:lstStyle/>
          <a:p>
            <a:pPr eaLnBrk="1" hangingPunct="1"/>
            <a:r>
              <a:rPr lang="en-GB"/>
              <a:t>Content</a:t>
            </a:r>
          </a:p>
          <a:p>
            <a:pPr lvl="1" eaLnBrk="1" hangingPunct="1"/>
            <a:r>
              <a:rPr lang="en-GB"/>
              <a:t>Look at patterns in life and how they are used in religion</a:t>
            </a:r>
          </a:p>
          <a:p>
            <a:pPr eaLnBrk="1" hangingPunct="1"/>
            <a:r>
              <a:rPr lang="en-GB"/>
              <a:t>Process</a:t>
            </a:r>
          </a:p>
          <a:p>
            <a:pPr lvl="1" eaLnBrk="1" hangingPunct="1"/>
            <a:r>
              <a:rPr lang="en-GB"/>
              <a:t>Class activity</a:t>
            </a:r>
          </a:p>
          <a:p>
            <a:pPr lvl="1" eaLnBrk="1" hangingPunct="1"/>
            <a:r>
              <a:rPr lang="en-GB"/>
              <a:t>Think, pair and share</a:t>
            </a:r>
          </a:p>
          <a:p>
            <a:pPr lvl="1" eaLnBrk="1" hangingPunct="1"/>
            <a:r>
              <a:rPr lang="en-GB"/>
              <a:t>Individual activity</a:t>
            </a:r>
          </a:p>
          <a:p>
            <a:pPr eaLnBrk="1" hangingPunct="1"/>
            <a:r>
              <a:rPr lang="en-GB"/>
              <a:t>Benefit</a:t>
            </a:r>
          </a:p>
          <a:p>
            <a:pPr lvl="1" eaLnBrk="1" hangingPunct="1"/>
            <a:r>
              <a:rPr lang="en-GB"/>
              <a:t>I can develop my numeracy skills</a:t>
            </a:r>
          </a:p>
          <a:p>
            <a:pPr lvl="1" eaLnBrk="1" hangingPunct="1"/>
            <a:r>
              <a:rPr lang="en-GB"/>
              <a:t>I can reflect on how people live their life using patterns.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Patterns for living…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In Islam, they make use of patterns in many different ways.</a:t>
            </a:r>
          </a:p>
          <a:p>
            <a:pPr eaLnBrk="1" hangingPunct="1"/>
            <a:r>
              <a:rPr lang="en-GB"/>
              <a:t>A Muslim will follow routines and patterns every day…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92950" y="260350"/>
            <a:ext cx="18002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2"/>
                </a:solidFill>
              </a:rPr>
              <a:t>New Information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 txBox="1"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200">
                <a:solidFill>
                  <a:schemeClr val="tx2"/>
                </a:solidFill>
              </a:rPr>
              <a:t>Declaration of Faith</a:t>
            </a:r>
            <a:br>
              <a:rPr lang="en-GB" sz="4200">
                <a:solidFill>
                  <a:schemeClr val="tx2"/>
                </a:solidFill>
              </a:rPr>
            </a:br>
            <a:r>
              <a:rPr lang="en-GB" sz="2800">
                <a:solidFill>
                  <a:schemeClr val="tx2"/>
                </a:solidFill>
              </a:rPr>
              <a:t>A pattern to your thinking.</a:t>
            </a:r>
            <a:endParaRPr lang="en-GB" sz="4200">
              <a:solidFill>
                <a:schemeClr val="tx2"/>
              </a:solidFill>
            </a:endParaRPr>
          </a:p>
        </p:txBody>
      </p:sp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1371600" y="4038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GB" sz="2800" i="1">
                <a:solidFill>
                  <a:schemeClr val="tx2"/>
                </a:solidFill>
              </a:rPr>
              <a:t>“I testify that there is no God but Allah and that Muhammad is the messenger of God.”</a:t>
            </a:r>
            <a:br>
              <a:rPr lang="en-GB" sz="2800">
                <a:solidFill>
                  <a:schemeClr val="tx2"/>
                </a:solidFill>
              </a:rPr>
            </a:br>
            <a:endParaRPr lang="en-GB" sz="280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endParaRPr lang="en-GB" sz="3000">
              <a:solidFill>
                <a:schemeClr val="tx2"/>
              </a:solidFill>
            </a:endParaRPr>
          </a:p>
        </p:txBody>
      </p:sp>
      <p:pic>
        <p:nvPicPr>
          <p:cNvPr id="19459" name="Picture 4" descr="C:\Documents and Settings\Wink\My Documents\My Pictures\Flag_of_Saudi_Arabia_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"/>
            <a:ext cx="27432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7092950" y="260350"/>
            <a:ext cx="18002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2"/>
                </a:solidFill>
              </a:rPr>
              <a:t>New Information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Prayer - </a:t>
            </a:r>
            <a:r>
              <a:rPr lang="en-GB" sz="4000"/>
              <a:t>A pattern for the day 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200"/>
              <a:t>The five daily prayers that all mature Muslims should undertake (dawn, noon, mid-afternoon, sunset and evening)</a:t>
            </a:r>
          </a:p>
          <a:p>
            <a:pPr eaLnBrk="1" hangingPunct="1"/>
            <a:r>
              <a:rPr lang="en-GB" sz="3200"/>
              <a:t>This helps Muslims to talk to God and think about the pattern for their behaviour</a:t>
            </a:r>
            <a:endParaRPr lang="en-GB"/>
          </a:p>
        </p:txBody>
      </p:sp>
      <p:pic>
        <p:nvPicPr>
          <p:cNvPr id="20483" name="Picture 2054" descr="C:\Documents and Settings\Wink\My Documents\My Pictures\Islam Prayer 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975225"/>
            <a:ext cx="2819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343775" y="12700"/>
            <a:ext cx="1800225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2"/>
                </a:solidFill>
              </a:rPr>
              <a:t>New Information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Fasting – </a:t>
            </a:r>
            <a:r>
              <a:rPr lang="en-GB" sz="2800"/>
              <a:t>A pattern to your discipline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During the month of Ramadan Muslims are expected to abstain from food and drink from sunrise to sunset.</a:t>
            </a:r>
          </a:p>
          <a:p>
            <a:pPr eaLnBrk="1" hangingPunct="1"/>
            <a:r>
              <a:rPr lang="en-GB"/>
              <a:t>Muslims should also try not to get angry, greedy and envious (be jealous) during this period.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8313" y="5229225"/>
            <a:ext cx="5616575" cy="708025"/>
          </a:xfrm>
          <a:prstGeom prst="rect">
            <a:avLst/>
          </a:prstGeom>
          <a:noFill/>
          <a:ln w="508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i="1"/>
              <a:t>"He is not a true believer who eats his fill </a:t>
            </a:r>
          </a:p>
          <a:p>
            <a:r>
              <a:rPr lang="en-GB" sz="2000" b="1" i="1"/>
              <a:t>while his neighbour lies hungry by his side"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43775" y="0"/>
            <a:ext cx="180022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2"/>
                </a:solidFill>
              </a:rPr>
              <a:t>New Information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73813" y="4868863"/>
            <a:ext cx="2736850" cy="1728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2"/>
                </a:solidFill>
              </a:rPr>
              <a:t>Think, pair and share</a:t>
            </a:r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dirty="0"/>
              <a:t>What do you think this means?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940425" y="5805488"/>
            <a:ext cx="647700" cy="5762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Pilgrimage – </a:t>
            </a:r>
            <a:r>
              <a:rPr lang="en-GB" sz="2800"/>
              <a:t>A pattern for ambition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Muslims aim to go on the Hajj (a special journey to a place that is very important to their religion) at least once in their life</a:t>
            </a:r>
          </a:p>
          <a:p>
            <a:pPr eaLnBrk="1" hangingPunct="1"/>
            <a:r>
              <a:rPr lang="en-GB"/>
              <a:t>It helps them feel part of the family of Muslims and close to their God.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213" y="5300663"/>
            <a:ext cx="2087562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2"/>
                </a:solidFill>
              </a:rPr>
              <a:t>Key Word -</a:t>
            </a:r>
          </a:p>
          <a:p>
            <a:pPr algn="ctr">
              <a:defRPr/>
            </a:pPr>
            <a:r>
              <a:rPr lang="en-GB" sz="2800" dirty="0">
                <a:solidFill>
                  <a:schemeClr val="tx2"/>
                </a:solidFill>
              </a:rPr>
              <a:t>Pilgrimage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963" y="33338"/>
            <a:ext cx="18224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7688" y="4748213"/>
            <a:ext cx="27797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011863" y="5516563"/>
            <a:ext cx="3024187" cy="9366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2"/>
                </a:solidFill>
              </a:rPr>
              <a:t>Millions of people go on the Hajj every year!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795963" y="5516563"/>
            <a:ext cx="431800" cy="360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My pattern for life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/>
              <a:t>Copy and complete the following in your jotter.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I base my life on a belief in…</a:t>
            </a:r>
          </a:p>
          <a:p>
            <a:pPr eaLnBrk="1" hangingPunct="1"/>
            <a:r>
              <a:rPr lang="en-GB"/>
              <a:t>Everyday I will…</a:t>
            </a:r>
          </a:p>
          <a:p>
            <a:pPr eaLnBrk="1" hangingPunct="1"/>
            <a:r>
              <a:rPr lang="en-GB"/>
              <a:t>I will refrain from…</a:t>
            </a:r>
          </a:p>
          <a:p>
            <a:pPr eaLnBrk="1" hangingPunct="1"/>
            <a:r>
              <a:rPr lang="en-GB"/>
              <a:t>In my life I will achieve…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5463" y="115888"/>
            <a:ext cx="1944687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chemeClr val="tx2"/>
                </a:solidFill>
              </a:rPr>
              <a:t>Individual activity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163</TotalTime>
  <Words>860</Words>
  <Application>Microsoft Office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Marker Felt</vt:lpstr>
      <vt:lpstr>Times New Roman</vt:lpstr>
      <vt:lpstr>Verdana</vt:lpstr>
      <vt:lpstr>Wingdings</vt:lpstr>
      <vt:lpstr>Echo</vt:lpstr>
      <vt:lpstr>Why do we see patterns?</vt:lpstr>
      <vt:lpstr>PowerPoint Presentation</vt:lpstr>
      <vt:lpstr>Learning outcomes</vt:lpstr>
      <vt:lpstr>Patterns for living…</vt:lpstr>
      <vt:lpstr>PowerPoint Presentation</vt:lpstr>
      <vt:lpstr>Prayer - A pattern for the day  </vt:lpstr>
      <vt:lpstr>Fasting – A pattern to your discipline</vt:lpstr>
      <vt:lpstr>Pilgrimage – A pattern for ambition</vt:lpstr>
      <vt:lpstr>My pattern for life</vt:lpstr>
      <vt:lpstr>A pattern for beauty…</vt:lpstr>
      <vt:lpstr>Islamic Art</vt:lpstr>
      <vt:lpstr>Styles of Islamic art</vt:lpstr>
      <vt:lpstr>Arabesque</vt:lpstr>
      <vt:lpstr>Geometrical design</vt:lpstr>
      <vt:lpstr>Vedic squares</vt:lpstr>
      <vt:lpstr>How to make a Vedic pattern</vt:lpstr>
      <vt:lpstr>Vedic squares –  this pattern is made by using number 5</vt:lpstr>
      <vt:lpstr>Vedic squares –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patterns</dc:title>
  <dc:creator>kmcaleece</dc:creator>
  <cp:lastModifiedBy>Z Imran</cp:lastModifiedBy>
  <cp:revision>16</cp:revision>
  <cp:lastPrinted>2012-03-27T15:35:36Z</cp:lastPrinted>
  <dcterms:created xsi:type="dcterms:W3CDTF">2011-06-14T09:31:45Z</dcterms:created>
  <dcterms:modified xsi:type="dcterms:W3CDTF">2023-03-17T11:57:05Z</dcterms:modified>
</cp:coreProperties>
</file>